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4610100" cy="3460750"/>
  <p:notesSz cx="4610100" cy="3460750"/>
  <p:embeddedFontLst>
    <p:embeddedFont>
      <p:font typeface="PMingLiU" panose="02020500000000000000" pitchFamily="18" charset="-120"/>
      <p:regular r:id="rId26"/>
    </p:embeddedFont>
    <p:embeddedFont>
      <p:font typeface="Arial" panose="020B0604020202020204" pitchFamily="34" charset="0"/>
      <p: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mbria" panose="02040503050406030204" pitchFamily="18" charset="0"/>
      <p:regular r:id="rId32"/>
      <p:bold r:id="rId33"/>
      <p:italic r:id="rId34"/>
      <p:boldItalic r:id="rId35"/>
    </p:embeddedFont>
    <p:embeddedFont>
      <p:font typeface="Gill Sans MT" panose="020B0502020104020203" pitchFamily="34" charset="0"/>
      <p:regular r:id="rId36"/>
      <p:bold r:id="rId37"/>
      <p:italic r:id="rId38"/>
      <p:boldItalic r:id="rId39"/>
    </p:embeddedFont>
    <p:embeddedFont>
      <p:font typeface="Tahoma" panose="020B0604030504040204" pitchFamily="34" charset="0"/>
      <p:regular r:id="rId40"/>
      <p:bold r:id="rId41"/>
    </p:embeddedFont>
    <p:embeddedFont>
      <p:font typeface="Trebuchet MS" panose="020B0603020202020204" pitchFamily="34" charset="0"/>
      <p:regular r:id="rId42"/>
      <p:bold r:id="rId43"/>
      <p:italic r:id="rId44"/>
      <p:boldItalic r:id="rId45"/>
    </p:embeddedFont>
    <p:embeddedFont>
      <p:font typeface="Verdana" panose="020B0604030504040204" pitchFamily="34" charset="0"/>
      <p:regular r:id="rId46"/>
      <p:bold r:id="rId47"/>
      <p:italic r:id="rId48"/>
      <p:boldItalic r:id="rId49"/>
    </p:embeddedFont>
    <p:embeddedFont>
      <p:font typeface="Verdana Pro Light" panose="020B0304030504040204" pitchFamily="34" charset="0"/>
      <p:regular r:id="rId50"/>
      <p:italic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200" d="100"/>
          <a:sy n="200" d="100"/>
        </p:scale>
        <p:origin x="492" y="-10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font" Target="fonts/font25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font" Target="fonts/font16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8" Type="http://schemas.openxmlformats.org/officeDocument/2006/relationships/slide" Target="slides/slide7.xml"/><Relationship Id="rId51" Type="http://schemas.openxmlformats.org/officeDocument/2006/relationships/font" Target="fonts/font26.fntdata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/24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/24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/24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/24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900741"/>
            <a:ext cx="4608195" cy="2555875"/>
          </a:xfrm>
          <a:custGeom>
            <a:avLst/>
            <a:gdLst/>
            <a:ahLst/>
            <a:cxnLst/>
            <a:rect l="l" t="t" r="r" b="b"/>
            <a:pathLst>
              <a:path w="4608195" h="2555875">
                <a:moveTo>
                  <a:pt x="0" y="2555259"/>
                </a:moveTo>
                <a:lnTo>
                  <a:pt x="4608004" y="2555259"/>
                </a:lnTo>
                <a:lnTo>
                  <a:pt x="4608004" y="0"/>
                </a:lnTo>
                <a:lnTo>
                  <a:pt x="0" y="0"/>
                </a:lnTo>
                <a:lnTo>
                  <a:pt x="0" y="2555259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608004" cy="79756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-10" y="36729"/>
            <a:ext cx="4608195" cy="864235"/>
          </a:xfrm>
          <a:custGeom>
            <a:avLst/>
            <a:gdLst/>
            <a:ahLst/>
            <a:cxnLst/>
            <a:rect l="l" t="t" r="r" b="b"/>
            <a:pathLst>
              <a:path w="4608195" h="864235">
                <a:moveTo>
                  <a:pt x="4608060" y="0"/>
                </a:moveTo>
                <a:lnTo>
                  <a:pt x="0" y="0"/>
                </a:lnTo>
                <a:lnTo>
                  <a:pt x="0" y="864011"/>
                </a:lnTo>
                <a:lnTo>
                  <a:pt x="4608060" y="864011"/>
                </a:lnTo>
                <a:lnTo>
                  <a:pt x="4608060" y="0"/>
                </a:lnTo>
                <a:close/>
              </a:path>
            </a:pathLst>
          </a:custGeom>
          <a:solidFill>
            <a:srgbClr val="335F9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728000" y="140396"/>
            <a:ext cx="1152000" cy="6912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/24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4608000" cy="7975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00263" y="221828"/>
            <a:ext cx="1609572" cy="244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335F9E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192972" y="1106117"/>
            <a:ext cx="2052320" cy="746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5/31/2021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323969" y="3279191"/>
            <a:ext cx="290829" cy="1098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‹#›</a:t>
            </a:fld>
            <a:r>
              <a:rPr dirty="0"/>
              <a:t>/24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54709" y="1207081"/>
            <a:ext cx="2098675" cy="72072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1400" b="1" spc="-5" dirty="0">
                <a:solidFill>
                  <a:srgbClr val="335F9E"/>
                </a:solidFill>
                <a:latin typeface="Gill Sans MT"/>
                <a:cs typeface="Gill Sans MT"/>
              </a:rPr>
              <a:t>Pengenalan</a:t>
            </a:r>
            <a:r>
              <a:rPr sz="1400" b="1" spc="100" dirty="0">
                <a:solidFill>
                  <a:srgbClr val="335F9E"/>
                </a:solidFill>
                <a:latin typeface="Gill Sans MT"/>
                <a:cs typeface="Gill Sans MT"/>
              </a:rPr>
              <a:t> </a:t>
            </a:r>
            <a:r>
              <a:rPr sz="1400" b="1" spc="-40" dirty="0">
                <a:solidFill>
                  <a:srgbClr val="335F9E"/>
                </a:solidFill>
                <a:latin typeface="Gill Sans MT"/>
                <a:cs typeface="Gill Sans MT"/>
              </a:rPr>
              <a:t>rekursi</a:t>
            </a:r>
            <a:endParaRPr sz="1400">
              <a:latin typeface="Gill Sans MT"/>
              <a:cs typeface="Gill Sans MT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100">
              <a:latin typeface="Gill Sans MT"/>
              <a:cs typeface="Gill Sans MT"/>
            </a:endParaRPr>
          </a:p>
          <a:p>
            <a:pPr algn="ctr">
              <a:lnSpc>
                <a:spcPct val="100000"/>
              </a:lnSpc>
            </a:pPr>
            <a:r>
              <a:rPr sz="1100" spc="15" dirty="0">
                <a:latin typeface="Tahoma"/>
                <a:cs typeface="Tahoma"/>
              </a:rPr>
              <a:t>Tim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Olimpiade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Komputer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Indonesia</a:t>
            </a:r>
            <a:endParaRPr sz="1100">
              <a:latin typeface="Tahoma"/>
              <a:cs typeface="Tahom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376239"/>
            <a:ext cx="4608000" cy="7976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47774" y="221828"/>
            <a:ext cx="182435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Solusi</a:t>
            </a:r>
            <a:r>
              <a:rPr spc="114" dirty="0"/>
              <a:t> </a:t>
            </a:r>
            <a:r>
              <a:rPr spc="-10" dirty="0"/>
              <a:t>Rekursif</a:t>
            </a:r>
            <a:r>
              <a:rPr spc="114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799119"/>
            <a:ext cx="3850640" cy="159194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i="1" spc="-70" dirty="0">
                <a:latin typeface="Arial"/>
                <a:cs typeface="Arial"/>
              </a:rPr>
              <a:t>Recurrence</a:t>
            </a:r>
            <a:r>
              <a:rPr sz="1100" i="1" spc="15" dirty="0">
                <a:latin typeface="Arial"/>
                <a:cs typeface="Arial"/>
              </a:rPr>
              <a:t> </a:t>
            </a:r>
            <a:r>
              <a:rPr sz="1100" i="1" spc="-40" dirty="0">
                <a:latin typeface="Arial"/>
                <a:cs typeface="Arial"/>
              </a:rPr>
              <a:t>Relation</a:t>
            </a:r>
            <a:endParaRPr sz="1100" dirty="0">
              <a:latin typeface="Arial"/>
              <a:cs typeface="Arial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35" dirty="0">
                <a:latin typeface="Tahoma"/>
                <a:cs typeface="Tahoma"/>
              </a:rPr>
              <a:t>Bagaimana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ji</a:t>
            </a:r>
            <a:r>
              <a:rPr sz="1100" spc="-45" dirty="0">
                <a:latin typeface="Tahoma"/>
                <a:cs typeface="Tahoma"/>
              </a:rPr>
              <a:t>k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b="0" i="1" spc="-10" dirty="0">
                <a:latin typeface="Verdana Pro Light"/>
                <a:cs typeface="Verdana Pro Light"/>
              </a:rPr>
              <a:t>&gt;</a:t>
            </a:r>
            <a:r>
              <a:rPr sz="1100" b="0" i="1" spc="-90" dirty="0">
                <a:latin typeface="Verdana Pro Light"/>
                <a:cs typeface="Verdana Pro Light"/>
              </a:rPr>
              <a:t> </a:t>
            </a:r>
            <a:r>
              <a:rPr sz="1100" spc="-35" dirty="0">
                <a:latin typeface="Tahoma"/>
                <a:cs typeface="Tahoma"/>
              </a:rPr>
              <a:t>1?</a:t>
            </a:r>
            <a:endParaRPr sz="1100" dirty="0">
              <a:latin typeface="Tahoma"/>
              <a:cs typeface="Tahoma"/>
            </a:endParaRPr>
          </a:p>
          <a:p>
            <a:pPr marL="289560" marR="633730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15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menc</a:t>
            </a:r>
            <a:r>
              <a:rPr sz="1100" spc="-85" dirty="0">
                <a:latin typeface="Tahoma"/>
                <a:cs typeface="Tahoma"/>
              </a:rPr>
              <a:t>a</a:t>
            </a:r>
            <a:r>
              <a:rPr sz="1100" spc="-10" dirty="0">
                <a:latin typeface="Tahoma"/>
                <a:cs typeface="Tahoma"/>
              </a:rPr>
              <a:t>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60" dirty="0">
                <a:latin typeface="Arial"/>
                <a:cs typeface="Arial"/>
              </a:rPr>
              <a:t>N</a:t>
            </a:r>
            <a:r>
              <a:rPr sz="1100" spc="-25" dirty="0">
                <a:latin typeface="Tahoma"/>
                <a:cs typeface="Tahoma"/>
              </a:rPr>
              <a:t>!,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kita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bisa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menc</a:t>
            </a:r>
            <a:r>
              <a:rPr sz="1100" spc="-90" dirty="0">
                <a:latin typeface="Tahoma"/>
                <a:cs typeface="Tahoma"/>
              </a:rPr>
              <a:t>a</a:t>
            </a:r>
            <a:r>
              <a:rPr sz="1100" spc="-10" dirty="0">
                <a:latin typeface="Tahoma"/>
                <a:cs typeface="Tahoma"/>
              </a:rPr>
              <a:t>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(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2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−</a:t>
            </a:r>
            <a:r>
              <a:rPr sz="1100" i="1" spc="-145" dirty="0">
                <a:latin typeface="Verdana"/>
                <a:cs typeface="Verdana"/>
              </a:rPr>
              <a:t> </a:t>
            </a:r>
            <a:r>
              <a:rPr sz="1100" spc="-25" dirty="0">
                <a:latin typeface="Tahoma"/>
                <a:cs typeface="Tahoma"/>
              </a:rPr>
              <a:t>1)!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dan  </a:t>
            </a:r>
            <a:r>
              <a:rPr sz="1100" spc="-50" dirty="0">
                <a:latin typeface="Tahoma"/>
                <a:cs typeface="Tahoma"/>
              </a:rPr>
              <a:t>mengalikannya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N</a:t>
            </a:r>
            <a:r>
              <a:rPr sz="1100" spc="15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L="289560" marR="14986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10" dirty="0">
                <a:latin typeface="Tahoma"/>
                <a:cs typeface="Tahoma"/>
              </a:rPr>
              <a:t>Jadi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persoalan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mencari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spc="20" dirty="0">
                <a:latin typeface="Arial"/>
                <a:cs typeface="Arial"/>
              </a:rPr>
              <a:t>N</a:t>
            </a:r>
            <a:r>
              <a:rPr sz="1100" spc="20" dirty="0">
                <a:latin typeface="Tahoma"/>
                <a:cs typeface="Tahoma"/>
              </a:rPr>
              <a:t>!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bisa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diselesaikan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mudah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ji</a:t>
            </a:r>
            <a:r>
              <a:rPr sz="1100" spc="-45" dirty="0">
                <a:latin typeface="Tahoma"/>
                <a:cs typeface="Tahoma"/>
              </a:rPr>
              <a:t>k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di</a:t>
            </a:r>
            <a:r>
              <a:rPr sz="1100" spc="-55" dirty="0">
                <a:latin typeface="Tahoma"/>
                <a:cs typeface="Tahoma"/>
              </a:rPr>
              <a:t>k</a:t>
            </a:r>
            <a:r>
              <a:rPr sz="1100" spc="-40" dirty="0">
                <a:latin typeface="Tahoma"/>
                <a:cs typeface="Tahoma"/>
              </a:rPr>
              <a:t>etahui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(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2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−</a:t>
            </a:r>
            <a:r>
              <a:rPr sz="1100" i="1" spc="-145" dirty="0">
                <a:latin typeface="Verdana"/>
                <a:cs typeface="Verdana"/>
              </a:rPr>
              <a:t> </a:t>
            </a:r>
            <a:r>
              <a:rPr sz="1100" spc="-30" dirty="0">
                <a:latin typeface="Tahoma"/>
                <a:cs typeface="Tahoma"/>
              </a:rPr>
              <a:t>1)!.</a:t>
            </a:r>
            <a:endParaRPr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50" dirty="0">
                <a:latin typeface="Tahoma"/>
                <a:cs typeface="Tahoma"/>
              </a:rPr>
              <a:t>Dengan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observasi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ini,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kita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mengetahui</a:t>
            </a:r>
            <a:r>
              <a:rPr sz="1100" spc="3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hubungan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endParaRPr sz="1100" dirty="0">
              <a:latin typeface="Tahoma"/>
              <a:cs typeface="Tahoma"/>
            </a:endParaRPr>
          </a:p>
          <a:p>
            <a:pPr marL="289560">
              <a:lnSpc>
                <a:spcPct val="100000"/>
              </a:lnSpc>
              <a:spcBef>
                <a:spcPts val="35"/>
              </a:spcBef>
            </a:pPr>
            <a:r>
              <a:rPr sz="1100" i="1" spc="5" dirty="0">
                <a:latin typeface="Arial"/>
                <a:cs typeface="Arial"/>
              </a:rPr>
              <a:t>N</a:t>
            </a:r>
            <a:r>
              <a:rPr sz="1100" spc="5" dirty="0">
                <a:latin typeface="Tahoma"/>
                <a:cs typeface="Tahoma"/>
              </a:rPr>
              <a:t>!.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10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89339" y="414185"/>
            <a:ext cx="60325" cy="0"/>
          </a:xfrm>
          <a:custGeom>
            <a:avLst/>
            <a:gdLst/>
            <a:ahLst/>
            <a:cxnLst/>
            <a:rect l="l" t="t" r="r" b="b"/>
            <a:pathLst>
              <a:path w="60325">
                <a:moveTo>
                  <a:pt x="0" y="0"/>
                </a:moveTo>
                <a:lnTo>
                  <a:pt x="60121" y="0"/>
                </a:lnTo>
              </a:path>
            </a:pathLst>
          </a:custGeom>
          <a:ln w="5054">
            <a:solidFill>
              <a:srgbClr val="335F9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84339" y="221828"/>
            <a:ext cx="303911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0" dirty="0"/>
              <a:t> </a:t>
            </a:r>
            <a:r>
              <a:rPr dirty="0"/>
              <a:t>Solusi:</a:t>
            </a:r>
            <a:r>
              <a:rPr spc="290" dirty="0"/>
              <a:t> </a:t>
            </a:r>
            <a:r>
              <a:rPr spc="-15" dirty="0"/>
              <a:t>faktorial</a:t>
            </a:r>
            <a:r>
              <a:rPr spc="175" dirty="0"/>
              <a:t> </a:t>
            </a:r>
            <a:r>
              <a:rPr spc="-15" dirty="0"/>
              <a:t>rekursif.cpp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47294" y="1022729"/>
            <a:ext cx="3913504" cy="17825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ts val="1275"/>
              </a:lnSpc>
              <a:spcBef>
                <a:spcPts val="90"/>
              </a:spcBef>
              <a:tabLst>
                <a:tab pos="3900170" algn="l"/>
              </a:tabLst>
            </a:pPr>
            <a:r>
              <a:rPr sz="1100" u="sng" spc="-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Berikut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4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implementasi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4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pencarian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2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faktorial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6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secara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4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rekursif:	</a:t>
            </a:r>
            <a:endParaRPr sz="1100" dirty="0">
              <a:latin typeface="Tahoma"/>
              <a:cs typeface="Tahom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59994" y="2116175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11</a:t>
            </a:fld>
            <a:r>
              <a:rPr dirty="0"/>
              <a:t>/24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1D00E60-ECE7-4DED-ACA2-D8F6EFCB8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673" y="1298031"/>
            <a:ext cx="3219450" cy="1849146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01874" y="414185"/>
            <a:ext cx="60325" cy="0"/>
          </a:xfrm>
          <a:custGeom>
            <a:avLst/>
            <a:gdLst/>
            <a:ahLst/>
            <a:cxnLst/>
            <a:rect l="l" t="t" r="r" b="b"/>
            <a:pathLst>
              <a:path w="60325">
                <a:moveTo>
                  <a:pt x="0" y="0"/>
                </a:moveTo>
                <a:lnTo>
                  <a:pt x="60121" y="0"/>
                </a:lnTo>
              </a:path>
            </a:pathLst>
          </a:custGeom>
          <a:ln w="5054">
            <a:solidFill>
              <a:srgbClr val="335F9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96862" y="221828"/>
            <a:ext cx="3615054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5" dirty="0"/>
              <a:t> </a:t>
            </a:r>
            <a:r>
              <a:rPr dirty="0"/>
              <a:t>Solusi:</a:t>
            </a:r>
            <a:r>
              <a:rPr spc="300" dirty="0"/>
              <a:t> </a:t>
            </a:r>
            <a:r>
              <a:rPr spc="-15" dirty="0"/>
              <a:t>faktorial</a:t>
            </a:r>
            <a:r>
              <a:rPr spc="175" dirty="0"/>
              <a:t> </a:t>
            </a:r>
            <a:r>
              <a:rPr spc="-15" dirty="0"/>
              <a:t>rekursif.cpp</a:t>
            </a:r>
            <a:r>
              <a:rPr spc="130" dirty="0"/>
              <a:t> </a:t>
            </a:r>
            <a:r>
              <a:rPr spc="30" dirty="0"/>
              <a:t>(lanj.)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47294" y="1054784"/>
            <a:ext cx="3913504" cy="483979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  <a:tabLst>
                <a:tab pos="3900170" algn="l"/>
              </a:tabLst>
            </a:pPr>
            <a:r>
              <a:rPr lang="en-US" sz="1100" spc="-40" dirty="0" err="1">
                <a:latin typeface="Tahoma"/>
                <a:cs typeface="Tahoma"/>
              </a:rPr>
              <a:t>Pemanggilan</a:t>
            </a:r>
            <a:r>
              <a:rPr lang="en-US" sz="1100" spc="20" dirty="0">
                <a:latin typeface="Tahoma"/>
                <a:cs typeface="Tahoma"/>
              </a:rPr>
              <a:t> </a:t>
            </a:r>
            <a:r>
              <a:rPr lang="en-US" sz="1100" spc="-55" dirty="0">
                <a:latin typeface="Tahoma"/>
                <a:cs typeface="Tahoma"/>
              </a:rPr>
              <a:t>pada</a:t>
            </a:r>
            <a:r>
              <a:rPr lang="en-US" sz="1100" spc="20" dirty="0">
                <a:latin typeface="Tahoma"/>
                <a:cs typeface="Tahoma"/>
              </a:rPr>
              <a:t> </a:t>
            </a:r>
            <a:r>
              <a:rPr lang="en-US" sz="1100" spc="-50" dirty="0">
                <a:latin typeface="Tahoma"/>
                <a:cs typeface="Tahoma"/>
              </a:rPr>
              <a:t>program</a:t>
            </a:r>
            <a:r>
              <a:rPr lang="en-US" sz="1100" spc="20" dirty="0">
                <a:latin typeface="Tahoma"/>
                <a:cs typeface="Tahoma"/>
              </a:rPr>
              <a:t> </a:t>
            </a:r>
            <a:r>
              <a:rPr lang="en-US" sz="1100" spc="-40" dirty="0" err="1">
                <a:latin typeface="Tahoma"/>
                <a:cs typeface="Tahoma"/>
              </a:rPr>
              <a:t>utama</a:t>
            </a:r>
            <a:r>
              <a:rPr lang="en-US" sz="1100" spc="20" dirty="0">
                <a:latin typeface="Tahoma"/>
                <a:cs typeface="Tahoma"/>
              </a:rPr>
              <a:t> </a:t>
            </a:r>
            <a:r>
              <a:rPr lang="en-US" sz="1100" spc="-45" dirty="0" err="1">
                <a:latin typeface="Tahoma"/>
                <a:cs typeface="Tahoma"/>
              </a:rPr>
              <a:t>bisa</a:t>
            </a:r>
            <a:r>
              <a:rPr lang="en-US" sz="1100" spc="20" dirty="0">
                <a:latin typeface="Tahoma"/>
                <a:cs typeface="Tahoma"/>
              </a:rPr>
              <a:t> </a:t>
            </a:r>
            <a:r>
              <a:rPr lang="en-US" sz="1100" spc="-35" dirty="0" err="1">
                <a:latin typeface="Tahoma"/>
                <a:cs typeface="Tahoma"/>
              </a:rPr>
              <a:t>dilakukan</a:t>
            </a:r>
            <a:r>
              <a:rPr lang="en-US" sz="1100" spc="20" dirty="0">
                <a:latin typeface="Tahoma"/>
                <a:cs typeface="Tahoma"/>
              </a:rPr>
              <a:t> </a:t>
            </a:r>
            <a:r>
              <a:rPr lang="en-US" sz="1100" spc="-40" dirty="0" err="1">
                <a:latin typeface="Tahoma"/>
                <a:cs typeface="Tahoma"/>
              </a:rPr>
              <a:t>seperti</a:t>
            </a:r>
            <a:r>
              <a:rPr lang="en-US" sz="1100" spc="-40" dirty="0">
                <a:latin typeface="Tahoma"/>
                <a:cs typeface="Tahoma"/>
              </a:rPr>
              <a:t> </a:t>
            </a:r>
            <a:r>
              <a:rPr lang="en-US" sz="1100" spc="-35" dirty="0">
                <a:latin typeface="Tahoma"/>
                <a:cs typeface="Tahoma"/>
              </a:rPr>
              <a:t> </a:t>
            </a:r>
            <a:r>
              <a:rPr lang="en-US" sz="1100" u="sng" spc="-50" dirty="0" err="1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memanggil</a:t>
            </a:r>
            <a:r>
              <a:rPr lang="en-US" sz="1100" u="sng" spc="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lang="en-US" sz="1100" u="sng" spc="-45" dirty="0" err="1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fungsi</a:t>
            </a:r>
            <a:r>
              <a:rPr lang="en-US" sz="1100" u="sng" spc="1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lang="en-US" sz="1100" u="sng" spc="-55" dirty="0" err="1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biasa</a:t>
            </a:r>
            <a:r>
              <a:rPr lang="en-US" sz="1100" u="sng" spc="-5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:	</a:t>
            </a:r>
            <a:endParaRPr lang="en-US" sz="1100" dirty="0">
              <a:latin typeface="Tahoma"/>
              <a:cs typeface="Tahoma"/>
            </a:endParaRPr>
          </a:p>
          <a:p>
            <a:pPr marL="12700">
              <a:lnSpc>
                <a:spcPts val="1045"/>
              </a:lnSpc>
            </a:pPr>
            <a:endParaRPr lang="en-US" sz="1000" spc="285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59994" y="2068093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12</a:t>
            </a:fld>
            <a:r>
              <a:rPr dirty="0"/>
              <a:t>/24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B7F8E9-E3CD-4FAA-88DA-049533124F5B}"/>
              </a:ext>
            </a:extLst>
          </p:cNvPr>
          <p:cNvSpPr/>
          <p:nvPr/>
        </p:nvSpPr>
        <p:spPr>
          <a:xfrm>
            <a:off x="258732" y="1530757"/>
            <a:ext cx="4002066" cy="175259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/>
              <a:t>Untuk</a:t>
            </a:r>
            <a:r>
              <a:rPr lang="en-US" sz="1400" dirty="0"/>
              <a:t> </a:t>
            </a:r>
            <a:r>
              <a:rPr lang="en-US" sz="1400" dirty="0" err="1"/>
              <a:t>memanggil</a:t>
            </a:r>
            <a:r>
              <a:rPr lang="en-US" sz="1400" dirty="0"/>
              <a:t> </a:t>
            </a:r>
            <a:r>
              <a:rPr lang="en-US" sz="1400" dirty="0" err="1"/>
              <a:t>fungsi</a:t>
            </a:r>
            <a:r>
              <a:rPr lang="en-US" sz="1400" dirty="0"/>
              <a:t> </a:t>
            </a:r>
            <a:r>
              <a:rPr lang="en-US" sz="1400" dirty="0" err="1"/>
              <a:t>dapat</a:t>
            </a:r>
            <a:r>
              <a:rPr lang="en-US" sz="1400" dirty="0"/>
              <a:t> </a:t>
            </a:r>
            <a:r>
              <a:rPr lang="en-US" sz="1400" dirty="0" err="1"/>
              <a:t>dilakukan</a:t>
            </a:r>
            <a:r>
              <a:rPr lang="en-US" sz="1400" dirty="0"/>
              <a:t> </a:t>
            </a:r>
            <a:r>
              <a:rPr lang="en-US" sz="1400" dirty="0" err="1"/>
              <a:t>dengan</a:t>
            </a:r>
            <a:r>
              <a:rPr lang="en-US" sz="1400" dirty="0"/>
              <a:t> </a:t>
            </a:r>
            <a:r>
              <a:rPr lang="en-US" sz="1400" dirty="0" err="1"/>
              <a:t>seperti</a:t>
            </a:r>
            <a:r>
              <a:rPr lang="en-US" sz="1400" dirty="0"/>
              <a:t> di </a:t>
            </a:r>
            <a:r>
              <a:rPr lang="en-US" sz="1400" dirty="0" err="1"/>
              <a:t>contoh</a:t>
            </a:r>
            <a:r>
              <a:rPr lang="en-US" sz="1400" dirty="0"/>
              <a:t> </a:t>
            </a:r>
          </a:p>
          <a:p>
            <a:r>
              <a:rPr lang="en-US" sz="1400" dirty="0"/>
              <a:t> factorial(4) 4 </a:t>
            </a:r>
            <a:r>
              <a:rPr lang="en-US" sz="1400" dirty="0" err="1"/>
              <a:t>merupakan</a:t>
            </a:r>
            <a:r>
              <a:rPr lang="en-US" sz="1400" dirty="0"/>
              <a:t> </a:t>
            </a:r>
            <a:r>
              <a:rPr lang="en-US" sz="1400" dirty="0" err="1"/>
              <a:t>nilai</a:t>
            </a:r>
            <a:r>
              <a:rPr lang="en-US" sz="1400" dirty="0"/>
              <a:t> x yang </a:t>
            </a:r>
            <a:r>
              <a:rPr lang="en-US" sz="1400" dirty="0" err="1"/>
              <a:t>ada</a:t>
            </a:r>
            <a:r>
              <a:rPr lang="en-US" sz="1400" dirty="0"/>
              <a:t> di baris </a:t>
            </a:r>
            <a:r>
              <a:rPr lang="en-US" sz="1400" dirty="0" err="1"/>
              <a:t>ke</a:t>
            </a:r>
            <a:r>
              <a:rPr lang="en-US" sz="1400" dirty="0"/>
              <a:t> 3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B82EDEE-E110-4111-91FB-212B871B1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8137" y="2213474"/>
            <a:ext cx="2628848" cy="199155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01381" y="221828"/>
            <a:ext cx="20053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0" dirty="0"/>
              <a:t> </a:t>
            </a:r>
            <a:r>
              <a:rPr spc="-10" dirty="0"/>
              <a:t>Eksekusi</a:t>
            </a:r>
            <a:r>
              <a:rPr spc="120" dirty="0"/>
              <a:t> </a:t>
            </a:r>
            <a:r>
              <a:rPr spc="-5" dirty="0"/>
              <a:t>Fungsi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6112" y="2044358"/>
            <a:ext cx="1335405" cy="301625"/>
            <a:chOff x="366112" y="2044358"/>
            <a:chExt cx="1335405" cy="301625"/>
          </a:xfrm>
        </p:grpSpPr>
        <p:sp>
          <p:nvSpPr>
            <p:cNvPr id="4" name="object 4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55003" y="1396681"/>
            <a:ext cx="3656965" cy="8686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882775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883410" algn="l"/>
              </a:tabLst>
            </a:pPr>
            <a:r>
              <a:rPr sz="1100" spc="-25" dirty="0">
                <a:latin typeface="Tahoma"/>
                <a:cs typeface="Tahoma"/>
              </a:rPr>
              <a:t>Pada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awalnya,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utama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dijalankan.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Misalkan </a:t>
            </a:r>
            <a:r>
              <a:rPr sz="1100" spc="-55" dirty="0">
                <a:latin typeface="Tahoma"/>
                <a:cs typeface="Tahoma"/>
              </a:rPr>
              <a:t>hendak </a:t>
            </a:r>
            <a:r>
              <a:rPr sz="1100" spc="-5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dicari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4!.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0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150" spc="110" dirty="0">
                <a:latin typeface="Cambria"/>
                <a:cs typeface="Cambria"/>
              </a:rPr>
              <a:t>program</a:t>
            </a:r>
            <a:r>
              <a:rPr sz="1150" spc="70" dirty="0">
                <a:latin typeface="Cambria"/>
                <a:cs typeface="Cambria"/>
              </a:rPr>
              <a:t> </a:t>
            </a:r>
            <a:r>
              <a:rPr sz="1150" spc="114" dirty="0">
                <a:latin typeface="Cambria"/>
                <a:cs typeface="Cambria"/>
              </a:rPr>
              <a:t>utama</a:t>
            </a:r>
            <a:endParaRPr sz="1150">
              <a:latin typeface="Cambria"/>
              <a:cs typeface="Cambr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13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3917" y="221828"/>
            <a:ext cx="25806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5" dirty="0"/>
              <a:t> </a:t>
            </a:r>
            <a:r>
              <a:rPr spc="-10" dirty="0"/>
              <a:t>Eksekusi</a:t>
            </a:r>
            <a:r>
              <a:rPr spc="130" dirty="0"/>
              <a:t> </a:t>
            </a:r>
            <a:r>
              <a:rPr spc="-5" dirty="0"/>
              <a:t>Fungsi</a:t>
            </a:r>
            <a:r>
              <a:rPr spc="130" dirty="0"/>
              <a:t> </a:t>
            </a:r>
            <a:r>
              <a:rPr spc="30" dirty="0"/>
              <a:t>(lanj.)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6112" y="1753424"/>
            <a:ext cx="1335405" cy="592455"/>
            <a:chOff x="366112" y="1753424"/>
            <a:chExt cx="1335405" cy="592455"/>
          </a:xfrm>
        </p:grpSpPr>
        <p:sp>
          <p:nvSpPr>
            <p:cNvPr id="4" name="object 4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20"/>
                  </a:move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455003" y="1702593"/>
            <a:ext cx="1189990" cy="5626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148590">
              <a:lnSpc>
                <a:spcPct val="153200"/>
              </a:lnSpc>
              <a:spcBef>
                <a:spcPts val="95"/>
              </a:spcBef>
            </a:pPr>
            <a:r>
              <a:rPr sz="1150" spc="70" dirty="0">
                <a:latin typeface="Cambria"/>
                <a:cs typeface="Cambria"/>
              </a:rPr>
              <a:t>faktorial(4)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110" dirty="0">
                <a:latin typeface="Cambria"/>
                <a:cs typeface="Cambria"/>
              </a:rPr>
              <a:t>program</a:t>
            </a:r>
            <a:r>
              <a:rPr sz="1150" spc="40" dirty="0">
                <a:latin typeface="Cambria"/>
                <a:cs typeface="Cambria"/>
              </a:rPr>
              <a:t> </a:t>
            </a:r>
            <a:r>
              <a:rPr sz="1150" spc="114" dirty="0">
                <a:latin typeface="Cambria"/>
                <a:cs typeface="Cambria"/>
              </a:rPr>
              <a:t>utama</a:t>
            </a:r>
            <a:endParaRPr sz="1150">
              <a:latin typeface="Cambria"/>
              <a:cs typeface="Cambri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92972" y="1102269"/>
            <a:ext cx="1940560" cy="57404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0" dirty="0">
                <a:latin typeface="Tahoma"/>
                <a:cs typeface="Tahoma"/>
              </a:rPr>
              <a:t>Dari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program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utama,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dipanggil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fungsi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faktorial(4)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Pada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saat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ini,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status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program</a:t>
            </a:r>
            <a:endParaRPr sz="1100" dirty="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325509" y="1656447"/>
            <a:ext cx="1886585" cy="53594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40" dirty="0">
                <a:latin typeface="Tahoma"/>
                <a:cs typeface="Tahoma"/>
              </a:rPr>
              <a:t>utama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”tidak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dirty="0">
                <a:latin typeface="Tahoma"/>
                <a:cs typeface="Tahoma"/>
              </a:rPr>
              <a:t>aktif”,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20" dirty="0">
                <a:latin typeface="Tahoma"/>
                <a:cs typeface="Tahoma"/>
              </a:rPr>
              <a:t>”aktif”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kembali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setelah </a:t>
            </a:r>
            <a:r>
              <a:rPr sz="1100" spc="-45" dirty="0">
                <a:latin typeface="Tahoma"/>
                <a:cs typeface="Tahoma"/>
              </a:rPr>
              <a:t> fungsi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faktorial(4)</a:t>
            </a:r>
            <a:r>
              <a:rPr sz="1100" b="1" spc="60" dirty="0">
                <a:latin typeface="Gill Sans MT"/>
                <a:cs typeface="Gill Sans MT"/>
              </a:rPr>
              <a:t> </a:t>
            </a:r>
            <a:r>
              <a:rPr sz="1100" spc="-55" dirty="0">
                <a:latin typeface="Tahoma"/>
                <a:cs typeface="Tahoma"/>
              </a:rPr>
              <a:t>selesai.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14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3917" y="221828"/>
            <a:ext cx="25806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5" dirty="0"/>
              <a:t> </a:t>
            </a:r>
            <a:r>
              <a:rPr spc="-10" dirty="0"/>
              <a:t>Eksekusi</a:t>
            </a:r>
            <a:r>
              <a:rPr spc="130" dirty="0"/>
              <a:t> </a:t>
            </a:r>
            <a:r>
              <a:rPr spc="-5" dirty="0"/>
              <a:t>Fungsi</a:t>
            </a:r>
            <a:r>
              <a:rPr spc="130" dirty="0"/>
              <a:t> </a:t>
            </a:r>
            <a:r>
              <a:rPr spc="30" dirty="0"/>
              <a:t>(lanj.)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6112" y="1462508"/>
            <a:ext cx="1335405" cy="883285"/>
            <a:chOff x="366112" y="1462508"/>
            <a:chExt cx="1335405" cy="883285"/>
          </a:xfrm>
        </p:grpSpPr>
        <p:sp>
          <p:nvSpPr>
            <p:cNvPr id="4" name="object 4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20"/>
                  </a:move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455003" y="1502981"/>
            <a:ext cx="1189990" cy="76263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61290">
              <a:lnSpc>
                <a:spcPct val="100000"/>
              </a:lnSpc>
              <a:spcBef>
                <a:spcPts val="110"/>
              </a:spcBef>
            </a:pPr>
            <a:r>
              <a:rPr sz="1150" spc="70" dirty="0">
                <a:latin typeface="Cambria"/>
                <a:cs typeface="Cambria"/>
              </a:rPr>
              <a:t>faktorial(3)</a:t>
            </a:r>
            <a:endParaRPr sz="1150">
              <a:latin typeface="Cambria"/>
              <a:cs typeface="Cambria"/>
            </a:endParaRPr>
          </a:p>
          <a:p>
            <a:pPr marL="12700" marR="5080" indent="148590">
              <a:lnSpc>
                <a:spcPct val="153200"/>
              </a:lnSpc>
              <a:spcBef>
                <a:spcPts val="180"/>
              </a:spcBef>
            </a:pPr>
            <a:r>
              <a:rPr sz="1150" spc="70" dirty="0">
                <a:latin typeface="Cambria"/>
                <a:cs typeface="Cambria"/>
              </a:rPr>
              <a:t>faktorial(4)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110" dirty="0">
                <a:latin typeface="Cambria"/>
                <a:cs typeface="Cambria"/>
              </a:rPr>
              <a:t>program</a:t>
            </a:r>
            <a:r>
              <a:rPr sz="1150" spc="40" dirty="0">
                <a:latin typeface="Cambria"/>
                <a:cs typeface="Cambria"/>
              </a:rPr>
              <a:t> </a:t>
            </a:r>
            <a:r>
              <a:rPr sz="1150" spc="114" dirty="0">
                <a:latin typeface="Cambria"/>
                <a:cs typeface="Cambria"/>
              </a:rPr>
              <a:t>utama</a:t>
            </a:r>
            <a:endParaRPr sz="1150">
              <a:latin typeface="Cambria"/>
              <a:cs typeface="Cambri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92972" y="911223"/>
            <a:ext cx="1920239" cy="147256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22860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b="1" spc="-15" dirty="0">
                <a:latin typeface="Gill Sans MT"/>
                <a:cs typeface="Gill Sans MT"/>
              </a:rPr>
              <a:t>faktorial(4)</a:t>
            </a:r>
            <a:r>
              <a:rPr sz="1100" b="1" spc="25" dirty="0">
                <a:latin typeface="Gill Sans MT"/>
                <a:cs typeface="Gill Sans MT"/>
              </a:rPr>
              <a:t> </a:t>
            </a:r>
            <a:r>
              <a:rPr sz="1100" spc="-60" dirty="0">
                <a:latin typeface="Tahoma"/>
                <a:cs typeface="Tahoma"/>
              </a:rPr>
              <a:t>mengeksekusi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150" dirty="0">
                <a:latin typeface="Tahoma"/>
                <a:cs typeface="Tahoma"/>
              </a:rPr>
              <a:t>”</a:t>
            </a:r>
            <a:r>
              <a:rPr sz="1100" spc="150" dirty="0">
                <a:latin typeface="PMingLiU"/>
                <a:cs typeface="PMingLiU"/>
              </a:rPr>
              <a:t>return</a:t>
            </a:r>
            <a:r>
              <a:rPr sz="1100" spc="275" dirty="0">
                <a:latin typeface="PMingLiU"/>
                <a:cs typeface="PMingLiU"/>
              </a:rPr>
              <a:t> </a:t>
            </a:r>
            <a:r>
              <a:rPr sz="1100" spc="55" dirty="0">
                <a:latin typeface="PMingLiU"/>
                <a:cs typeface="PMingLiU"/>
              </a:rPr>
              <a:t>x</a:t>
            </a:r>
            <a:r>
              <a:rPr sz="1100" spc="280" dirty="0">
                <a:latin typeface="PMingLiU"/>
                <a:cs typeface="PMingLiU"/>
              </a:rPr>
              <a:t> </a:t>
            </a:r>
            <a:r>
              <a:rPr sz="1100" spc="55" dirty="0">
                <a:latin typeface="PMingLiU"/>
                <a:cs typeface="PMingLiU"/>
              </a:rPr>
              <a:t>*</a:t>
            </a:r>
            <a:endParaRPr sz="1100">
              <a:latin typeface="PMingLiU"/>
              <a:cs typeface="PMingLiU"/>
            </a:endParaRPr>
          </a:p>
          <a:p>
            <a:pPr marL="144780" marR="5080">
              <a:lnSpc>
                <a:spcPct val="102600"/>
              </a:lnSpc>
            </a:pPr>
            <a:r>
              <a:rPr sz="1100" spc="155" dirty="0">
                <a:latin typeface="PMingLiU"/>
                <a:cs typeface="PMingLiU"/>
              </a:rPr>
              <a:t>faktorial(x-1)</a:t>
            </a:r>
            <a:r>
              <a:rPr sz="1100" spc="155" dirty="0">
                <a:latin typeface="Tahoma"/>
                <a:cs typeface="Tahoma"/>
              </a:rPr>
              <a:t>”,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kasus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ini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b="1" spc="-65" dirty="0">
                <a:latin typeface="Gill Sans MT"/>
                <a:cs typeface="Gill Sans MT"/>
              </a:rPr>
              <a:t>x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4.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Akibatnya,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dipanggil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fungsi</a:t>
            </a:r>
            <a:endParaRPr sz="1100">
              <a:latin typeface="Tahoma"/>
              <a:cs typeface="Tahoma"/>
            </a:endParaRPr>
          </a:p>
          <a:p>
            <a:pPr marL="144780">
              <a:lnSpc>
                <a:spcPct val="100000"/>
              </a:lnSpc>
              <a:spcBef>
                <a:spcPts val="35"/>
              </a:spcBef>
            </a:pPr>
            <a:r>
              <a:rPr sz="1100" b="1" spc="-15" dirty="0">
                <a:latin typeface="Gill Sans MT"/>
                <a:cs typeface="Gill Sans MT"/>
              </a:rPr>
              <a:t>faktorial(3)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15" dirty="0">
                <a:latin typeface="Tahoma"/>
                <a:cs typeface="Tahoma"/>
              </a:rPr>
              <a:t>Kini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20" dirty="0">
                <a:latin typeface="Tahoma"/>
                <a:cs typeface="Tahoma"/>
              </a:rPr>
              <a:t>”aktif”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endParaRPr sz="1100">
              <a:latin typeface="Tahoma"/>
              <a:cs typeface="Tahoma"/>
            </a:endParaRPr>
          </a:p>
          <a:p>
            <a:pPr marL="144780">
              <a:lnSpc>
                <a:spcPct val="100000"/>
              </a:lnSpc>
              <a:spcBef>
                <a:spcPts val="35"/>
              </a:spcBef>
            </a:pPr>
            <a:r>
              <a:rPr sz="1100" b="1" spc="-15" dirty="0">
                <a:latin typeface="Gill Sans MT"/>
                <a:cs typeface="Gill Sans MT"/>
              </a:rPr>
              <a:t>faktorial(3)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15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3917" y="221828"/>
            <a:ext cx="25806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5" dirty="0"/>
              <a:t> </a:t>
            </a:r>
            <a:r>
              <a:rPr spc="-10" dirty="0"/>
              <a:t>Eksekusi</a:t>
            </a:r>
            <a:r>
              <a:rPr spc="130" dirty="0"/>
              <a:t> </a:t>
            </a:r>
            <a:r>
              <a:rPr spc="-5" dirty="0"/>
              <a:t>Fungsi</a:t>
            </a:r>
            <a:r>
              <a:rPr spc="130" dirty="0"/>
              <a:t> </a:t>
            </a:r>
            <a:r>
              <a:rPr spc="30" dirty="0"/>
              <a:t>(lanj.)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6112" y="1175235"/>
            <a:ext cx="1335405" cy="1170305"/>
            <a:chOff x="366112" y="1175235"/>
            <a:chExt cx="1335405" cy="1170305"/>
          </a:xfrm>
        </p:grpSpPr>
        <p:sp>
          <p:nvSpPr>
            <p:cNvPr id="4" name="object 4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20"/>
                  </a:move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70727" y="1179850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796"/>
                  </a:moveTo>
                  <a:lnTo>
                    <a:pt x="77506" y="291796"/>
                  </a:lnTo>
                  <a:lnTo>
                    <a:pt x="47278" y="285725"/>
                  </a:lnTo>
                  <a:lnTo>
                    <a:pt x="22648" y="269148"/>
                  </a:lnTo>
                  <a:lnTo>
                    <a:pt x="6071" y="244518"/>
                  </a:lnTo>
                  <a:lnTo>
                    <a:pt x="0" y="214289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89"/>
                  </a:lnTo>
                  <a:lnTo>
                    <a:pt x="1319908" y="244518"/>
                  </a:lnTo>
                  <a:lnTo>
                    <a:pt x="1303326" y="269148"/>
                  </a:lnTo>
                  <a:lnTo>
                    <a:pt x="1278695" y="285725"/>
                  </a:lnTo>
                  <a:lnTo>
                    <a:pt x="1248474" y="291796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70727" y="1179850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89"/>
                  </a:lnTo>
                  <a:lnTo>
                    <a:pt x="1319908" y="244518"/>
                  </a:lnTo>
                  <a:lnTo>
                    <a:pt x="1303326" y="269148"/>
                  </a:lnTo>
                  <a:lnTo>
                    <a:pt x="1278695" y="285725"/>
                  </a:lnTo>
                  <a:lnTo>
                    <a:pt x="1248474" y="291796"/>
                  </a:lnTo>
                  <a:lnTo>
                    <a:pt x="77506" y="291796"/>
                  </a:lnTo>
                  <a:lnTo>
                    <a:pt x="47278" y="285725"/>
                  </a:lnTo>
                  <a:lnTo>
                    <a:pt x="22648" y="269148"/>
                  </a:lnTo>
                  <a:lnTo>
                    <a:pt x="6071" y="244518"/>
                  </a:lnTo>
                  <a:lnTo>
                    <a:pt x="0" y="214289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455003" y="1215709"/>
            <a:ext cx="1189990" cy="104965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R="15240" algn="ctr">
              <a:lnSpc>
                <a:spcPct val="100000"/>
              </a:lnSpc>
              <a:spcBef>
                <a:spcPts val="110"/>
              </a:spcBef>
            </a:pPr>
            <a:r>
              <a:rPr sz="1150" spc="70" dirty="0">
                <a:latin typeface="Cambria"/>
                <a:cs typeface="Cambria"/>
              </a:rPr>
              <a:t>faktorial(2)</a:t>
            </a:r>
            <a:endParaRPr sz="1150">
              <a:latin typeface="Cambria"/>
              <a:cs typeface="Cambria"/>
            </a:endParaRPr>
          </a:p>
          <a:p>
            <a:pPr marL="12065" marR="5080" indent="-23495" algn="ctr">
              <a:lnSpc>
                <a:spcPct val="159600"/>
              </a:lnSpc>
              <a:spcBef>
                <a:spcPts val="60"/>
              </a:spcBef>
            </a:pPr>
            <a:r>
              <a:rPr sz="1150" spc="70" dirty="0">
                <a:latin typeface="Cambria"/>
                <a:cs typeface="Cambria"/>
              </a:rPr>
              <a:t>faktorial(3)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70" dirty="0">
                <a:latin typeface="Cambria"/>
                <a:cs typeface="Cambria"/>
              </a:rPr>
              <a:t>faktorial(4)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110" dirty="0">
                <a:latin typeface="Cambria"/>
                <a:cs typeface="Cambria"/>
              </a:rPr>
              <a:t>program</a:t>
            </a:r>
            <a:r>
              <a:rPr sz="1150" spc="40" dirty="0">
                <a:latin typeface="Cambria"/>
                <a:cs typeface="Cambria"/>
              </a:rPr>
              <a:t> </a:t>
            </a:r>
            <a:r>
              <a:rPr sz="1150" spc="114" dirty="0">
                <a:latin typeface="Cambria"/>
                <a:cs typeface="Cambria"/>
              </a:rPr>
              <a:t>utama</a:t>
            </a:r>
            <a:endParaRPr sz="1150">
              <a:latin typeface="Cambria"/>
              <a:cs typeface="Cambri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92972" y="1465401"/>
            <a:ext cx="20593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10" dirty="0">
                <a:latin typeface="Tahoma"/>
                <a:cs typeface="Tahoma"/>
              </a:rPr>
              <a:t>Hal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serupa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terjadi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mencari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325509" y="1637473"/>
            <a:ext cx="105854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faktorial(3)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16" name="object 1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16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3917" y="221828"/>
            <a:ext cx="25806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5" dirty="0"/>
              <a:t> </a:t>
            </a:r>
            <a:r>
              <a:rPr spc="-10" dirty="0"/>
              <a:t>Eksekusi</a:t>
            </a:r>
            <a:r>
              <a:rPr spc="130" dirty="0"/>
              <a:t> </a:t>
            </a:r>
            <a:r>
              <a:rPr spc="-5" dirty="0"/>
              <a:t>Fungsi</a:t>
            </a:r>
            <a:r>
              <a:rPr spc="130" dirty="0"/>
              <a:t> </a:t>
            </a:r>
            <a:r>
              <a:rPr spc="30" dirty="0"/>
              <a:t>(lanj.)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6112" y="884301"/>
            <a:ext cx="1335405" cy="1461135"/>
            <a:chOff x="366112" y="884301"/>
            <a:chExt cx="1335405" cy="1461135"/>
          </a:xfrm>
        </p:grpSpPr>
        <p:sp>
          <p:nvSpPr>
            <p:cNvPr id="4" name="object 4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20"/>
                  </a:move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70727" y="1179850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796"/>
                  </a:moveTo>
                  <a:lnTo>
                    <a:pt x="77506" y="291796"/>
                  </a:lnTo>
                  <a:lnTo>
                    <a:pt x="47278" y="285725"/>
                  </a:lnTo>
                  <a:lnTo>
                    <a:pt x="22648" y="269148"/>
                  </a:lnTo>
                  <a:lnTo>
                    <a:pt x="6071" y="244518"/>
                  </a:lnTo>
                  <a:lnTo>
                    <a:pt x="0" y="214289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89"/>
                  </a:lnTo>
                  <a:lnTo>
                    <a:pt x="1319908" y="244518"/>
                  </a:lnTo>
                  <a:lnTo>
                    <a:pt x="1303326" y="269148"/>
                  </a:lnTo>
                  <a:lnTo>
                    <a:pt x="1278695" y="285725"/>
                  </a:lnTo>
                  <a:lnTo>
                    <a:pt x="1248474" y="29179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70727" y="1179850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89"/>
                  </a:lnTo>
                  <a:lnTo>
                    <a:pt x="1319908" y="244518"/>
                  </a:lnTo>
                  <a:lnTo>
                    <a:pt x="1303326" y="269148"/>
                  </a:lnTo>
                  <a:lnTo>
                    <a:pt x="1278695" y="285725"/>
                  </a:lnTo>
                  <a:lnTo>
                    <a:pt x="1248474" y="291796"/>
                  </a:lnTo>
                  <a:lnTo>
                    <a:pt x="77506" y="291796"/>
                  </a:lnTo>
                  <a:lnTo>
                    <a:pt x="47278" y="285725"/>
                  </a:lnTo>
                  <a:lnTo>
                    <a:pt x="22648" y="269148"/>
                  </a:lnTo>
                  <a:lnTo>
                    <a:pt x="6071" y="244518"/>
                  </a:lnTo>
                  <a:lnTo>
                    <a:pt x="0" y="214289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70727" y="888916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15"/>
                  </a:moveTo>
                  <a:lnTo>
                    <a:pt x="77506" y="291815"/>
                  </a:lnTo>
                  <a:lnTo>
                    <a:pt x="47278" y="285741"/>
                  </a:lnTo>
                  <a:lnTo>
                    <a:pt x="22648" y="269157"/>
                  </a:lnTo>
                  <a:lnTo>
                    <a:pt x="6071" y="244521"/>
                  </a:lnTo>
                  <a:lnTo>
                    <a:pt x="0" y="214289"/>
                  </a:lnTo>
                  <a:lnTo>
                    <a:pt x="0" y="77520"/>
                  </a:lnTo>
                  <a:lnTo>
                    <a:pt x="6071" y="47292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2"/>
                  </a:lnTo>
                  <a:lnTo>
                    <a:pt x="1325981" y="77520"/>
                  </a:lnTo>
                  <a:lnTo>
                    <a:pt x="1325981" y="214289"/>
                  </a:lnTo>
                  <a:lnTo>
                    <a:pt x="1319908" y="244521"/>
                  </a:lnTo>
                  <a:lnTo>
                    <a:pt x="1303326" y="269157"/>
                  </a:lnTo>
                  <a:lnTo>
                    <a:pt x="1278695" y="285741"/>
                  </a:lnTo>
                  <a:lnTo>
                    <a:pt x="1248474" y="291815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70727" y="888916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2"/>
                  </a:lnTo>
                  <a:lnTo>
                    <a:pt x="1325981" y="77520"/>
                  </a:lnTo>
                  <a:lnTo>
                    <a:pt x="1325981" y="214289"/>
                  </a:lnTo>
                  <a:lnTo>
                    <a:pt x="1319908" y="244521"/>
                  </a:lnTo>
                  <a:lnTo>
                    <a:pt x="1303326" y="269157"/>
                  </a:lnTo>
                  <a:lnTo>
                    <a:pt x="1278695" y="285741"/>
                  </a:lnTo>
                  <a:lnTo>
                    <a:pt x="1248474" y="291815"/>
                  </a:lnTo>
                  <a:lnTo>
                    <a:pt x="77506" y="291815"/>
                  </a:lnTo>
                  <a:lnTo>
                    <a:pt x="47278" y="285741"/>
                  </a:lnTo>
                  <a:lnTo>
                    <a:pt x="22648" y="269157"/>
                  </a:lnTo>
                  <a:lnTo>
                    <a:pt x="6071" y="244521"/>
                  </a:lnTo>
                  <a:lnTo>
                    <a:pt x="0" y="214289"/>
                  </a:lnTo>
                  <a:lnTo>
                    <a:pt x="0" y="77520"/>
                  </a:lnTo>
                  <a:lnTo>
                    <a:pt x="6071" y="47292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455003" y="924782"/>
            <a:ext cx="1189990" cy="13404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R="15240" algn="ctr">
              <a:lnSpc>
                <a:spcPct val="100000"/>
              </a:lnSpc>
              <a:spcBef>
                <a:spcPts val="110"/>
              </a:spcBef>
            </a:pPr>
            <a:r>
              <a:rPr sz="1150" spc="70" dirty="0">
                <a:latin typeface="Cambria"/>
                <a:cs typeface="Cambria"/>
              </a:rPr>
              <a:t>faktorial(1)</a:t>
            </a:r>
            <a:endParaRPr sz="1150">
              <a:latin typeface="Cambria"/>
              <a:cs typeface="Cambria"/>
            </a:endParaRPr>
          </a:p>
          <a:p>
            <a:pPr marL="12065" marR="5080" indent="-23495" algn="ctr">
              <a:lnSpc>
                <a:spcPct val="161000"/>
              </a:lnSpc>
              <a:spcBef>
                <a:spcPts val="70"/>
              </a:spcBef>
            </a:pPr>
            <a:r>
              <a:rPr sz="1150" spc="70" dirty="0">
                <a:latin typeface="Cambria"/>
                <a:cs typeface="Cambria"/>
              </a:rPr>
              <a:t>faktorial(2)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70" dirty="0">
                <a:latin typeface="Cambria"/>
                <a:cs typeface="Cambria"/>
              </a:rPr>
              <a:t>faktorial(3)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70" dirty="0">
                <a:latin typeface="Cambria"/>
                <a:cs typeface="Cambria"/>
              </a:rPr>
              <a:t>faktorial(4)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110" dirty="0">
                <a:latin typeface="Cambria"/>
                <a:cs typeface="Cambria"/>
              </a:rPr>
              <a:t>program</a:t>
            </a:r>
            <a:r>
              <a:rPr sz="1150" spc="40" dirty="0">
                <a:latin typeface="Cambria"/>
                <a:cs typeface="Cambria"/>
              </a:rPr>
              <a:t> </a:t>
            </a:r>
            <a:r>
              <a:rPr sz="1150" spc="114" dirty="0">
                <a:latin typeface="Cambria"/>
                <a:cs typeface="Cambria"/>
              </a:rPr>
              <a:t>utama</a:t>
            </a:r>
            <a:endParaRPr sz="1150">
              <a:latin typeface="Cambria"/>
              <a:cs typeface="Cambri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192972" y="1465401"/>
            <a:ext cx="20046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Terjadi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juga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mencari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325509" y="1637473"/>
            <a:ext cx="7747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b="1" spc="-15" dirty="0">
                <a:latin typeface="Gill Sans MT"/>
                <a:cs typeface="Gill Sans MT"/>
              </a:rPr>
              <a:t>fakt</a:t>
            </a:r>
            <a:r>
              <a:rPr sz="1100" b="1" spc="-55" dirty="0">
                <a:latin typeface="Gill Sans MT"/>
                <a:cs typeface="Gill Sans MT"/>
              </a:rPr>
              <a:t>o</a:t>
            </a:r>
            <a:r>
              <a:rPr sz="1100" b="1" spc="-10" dirty="0">
                <a:latin typeface="Gill Sans MT"/>
                <a:cs typeface="Gill Sans MT"/>
              </a:rPr>
              <a:t>rial(2)</a:t>
            </a:r>
            <a:r>
              <a:rPr sz="1100" spc="-3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18" name="object 1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17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3917" y="221828"/>
            <a:ext cx="25806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5" dirty="0"/>
              <a:t> </a:t>
            </a:r>
            <a:r>
              <a:rPr spc="-10" dirty="0"/>
              <a:t>Eksekusi</a:t>
            </a:r>
            <a:r>
              <a:rPr spc="130" dirty="0"/>
              <a:t> </a:t>
            </a:r>
            <a:r>
              <a:rPr spc="-5" dirty="0"/>
              <a:t>Fungsi</a:t>
            </a:r>
            <a:r>
              <a:rPr spc="130" dirty="0"/>
              <a:t> </a:t>
            </a:r>
            <a:r>
              <a:rPr spc="30" dirty="0"/>
              <a:t>(lanj.)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6112" y="884301"/>
            <a:ext cx="1335405" cy="1461135"/>
            <a:chOff x="366112" y="884301"/>
            <a:chExt cx="1335405" cy="1461135"/>
          </a:xfrm>
        </p:grpSpPr>
        <p:sp>
          <p:nvSpPr>
            <p:cNvPr id="4" name="object 4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20"/>
                  </a:move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70727" y="1179850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796"/>
                  </a:moveTo>
                  <a:lnTo>
                    <a:pt x="77506" y="291796"/>
                  </a:lnTo>
                  <a:lnTo>
                    <a:pt x="47278" y="285725"/>
                  </a:lnTo>
                  <a:lnTo>
                    <a:pt x="22648" y="269148"/>
                  </a:lnTo>
                  <a:lnTo>
                    <a:pt x="6071" y="244518"/>
                  </a:lnTo>
                  <a:lnTo>
                    <a:pt x="0" y="214289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89"/>
                  </a:lnTo>
                  <a:lnTo>
                    <a:pt x="1319908" y="244518"/>
                  </a:lnTo>
                  <a:lnTo>
                    <a:pt x="1303326" y="269148"/>
                  </a:lnTo>
                  <a:lnTo>
                    <a:pt x="1278695" y="285725"/>
                  </a:lnTo>
                  <a:lnTo>
                    <a:pt x="1248474" y="29179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70727" y="1179850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89"/>
                  </a:lnTo>
                  <a:lnTo>
                    <a:pt x="1319908" y="244518"/>
                  </a:lnTo>
                  <a:lnTo>
                    <a:pt x="1303326" y="269148"/>
                  </a:lnTo>
                  <a:lnTo>
                    <a:pt x="1278695" y="285725"/>
                  </a:lnTo>
                  <a:lnTo>
                    <a:pt x="1248474" y="291796"/>
                  </a:lnTo>
                  <a:lnTo>
                    <a:pt x="77506" y="291796"/>
                  </a:lnTo>
                  <a:lnTo>
                    <a:pt x="47278" y="285725"/>
                  </a:lnTo>
                  <a:lnTo>
                    <a:pt x="22648" y="269148"/>
                  </a:lnTo>
                  <a:lnTo>
                    <a:pt x="6071" y="244518"/>
                  </a:lnTo>
                  <a:lnTo>
                    <a:pt x="0" y="214289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70727" y="888916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15"/>
                  </a:moveTo>
                  <a:lnTo>
                    <a:pt x="77506" y="291815"/>
                  </a:lnTo>
                  <a:lnTo>
                    <a:pt x="47278" y="285741"/>
                  </a:lnTo>
                  <a:lnTo>
                    <a:pt x="22648" y="269157"/>
                  </a:lnTo>
                  <a:lnTo>
                    <a:pt x="6071" y="244521"/>
                  </a:lnTo>
                  <a:lnTo>
                    <a:pt x="0" y="214289"/>
                  </a:lnTo>
                  <a:lnTo>
                    <a:pt x="0" y="77520"/>
                  </a:lnTo>
                  <a:lnTo>
                    <a:pt x="6071" y="47292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2"/>
                  </a:lnTo>
                  <a:lnTo>
                    <a:pt x="1325981" y="77520"/>
                  </a:lnTo>
                  <a:lnTo>
                    <a:pt x="1325981" y="214289"/>
                  </a:lnTo>
                  <a:lnTo>
                    <a:pt x="1319908" y="244521"/>
                  </a:lnTo>
                  <a:lnTo>
                    <a:pt x="1303326" y="269157"/>
                  </a:lnTo>
                  <a:lnTo>
                    <a:pt x="1278695" y="285741"/>
                  </a:lnTo>
                  <a:lnTo>
                    <a:pt x="1248474" y="291815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70727" y="888916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2"/>
                  </a:lnTo>
                  <a:lnTo>
                    <a:pt x="1325981" y="77520"/>
                  </a:lnTo>
                  <a:lnTo>
                    <a:pt x="1325981" y="214289"/>
                  </a:lnTo>
                  <a:lnTo>
                    <a:pt x="1319908" y="244521"/>
                  </a:lnTo>
                  <a:lnTo>
                    <a:pt x="1303326" y="269157"/>
                  </a:lnTo>
                  <a:lnTo>
                    <a:pt x="1278695" y="285741"/>
                  </a:lnTo>
                  <a:lnTo>
                    <a:pt x="1248474" y="291815"/>
                  </a:lnTo>
                  <a:lnTo>
                    <a:pt x="77506" y="291815"/>
                  </a:lnTo>
                  <a:lnTo>
                    <a:pt x="47278" y="285741"/>
                  </a:lnTo>
                  <a:lnTo>
                    <a:pt x="22648" y="269157"/>
                  </a:lnTo>
                  <a:lnTo>
                    <a:pt x="6071" y="244521"/>
                  </a:lnTo>
                  <a:lnTo>
                    <a:pt x="0" y="214289"/>
                  </a:lnTo>
                  <a:lnTo>
                    <a:pt x="0" y="77520"/>
                  </a:lnTo>
                  <a:lnTo>
                    <a:pt x="6071" y="47292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455003" y="924782"/>
            <a:ext cx="1189990" cy="13404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R="15240" algn="ctr">
              <a:lnSpc>
                <a:spcPct val="100000"/>
              </a:lnSpc>
              <a:spcBef>
                <a:spcPts val="110"/>
              </a:spcBef>
            </a:pPr>
            <a:r>
              <a:rPr sz="1150" spc="70" dirty="0">
                <a:latin typeface="Cambria"/>
                <a:cs typeface="Cambria"/>
              </a:rPr>
              <a:t>faktorial(1)</a:t>
            </a:r>
            <a:endParaRPr sz="1150">
              <a:latin typeface="Cambria"/>
              <a:cs typeface="Cambria"/>
            </a:endParaRPr>
          </a:p>
          <a:p>
            <a:pPr marL="12065" marR="5080" indent="-23495" algn="ctr">
              <a:lnSpc>
                <a:spcPct val="161000"/>
              </a:lnSpc>
              <a:spcBef>
                <a:spcPts val="70"/>
              </a:spcBef>
            </a:pPr>
            <a:r>
              <a:rPr sz="1150" spc="70" dirty="0">
                <a:latin typeface="Cambria"/>
                <a:cs typeface="Cambria"/>
              </a:rPr>
              <a:t>faktorial(2)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70" dirty="0">
                <a:latin typeface="Cambria"/>
                <a:cs typeface="Cambria"/>
              </a:rPr>
              <a:t>faktorial(3)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70" dirty="0">
                <a:latin typeface="Cambria"/>
                <a:cs typeface="Cambria"/>
              </a:rPr>
              <a:t>faktorial(4)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110" dirty="0">
                <a:latin typeface="Cambria"/>
                <a:cs typeface="Cambria"/>
              </a:rPr>
              <a:t>program</a:t>
            </a:r>
            <a:r>
              <a:rPr sz="1150" spc="40" dirty="0">
                <a:latin typeface="Cambria"/>
                <a:cs typeface="Cambria"/>
              </a:rPr>
              <a:t> </a:t>
            </a:r>
            <a:r>
              <a:rPr sz="1150" spc="114" dirty="0">
                <a:latin typeface="Cambria"/>
                <a:cs typeface="Cambria"/>
              </a:rPr>
              <a:t>utama</a:t>
            </a:r>
            <a:endParaRPr sz="1150">
              <a:latin typeface="Cambria"/>
              <a:cs typeface="Cambri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192972" y="1016240"/>
            <a:ext cx="2054860" cy="12623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Pada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saat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ini,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faktorial(1)</a:t>
            </a:r>
            <a:r>
              <a:rPr sz="1100" b="1" spc="55" dirty="0">
                <a:latin typeface="Gill Sans MT"/>
                <a:cs typeface="Gill Sans MT"/>
              </a:rPr>
              <a:t> </a:t>
            </a:r>
            <a:r>
              <a:rPr sz="1100" spc="-20" dirty="0">
                <a:latin typeface="Tahoma"/>
                <a:cs typeface="Tahoma"/>
              </a:rPr>
              <a:t>tidak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lagi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melakukan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pemanggilan </a:t>
            </a:r>
            <a:r>
              <a:rPr sz="1100" spc="-40" dirty="0">
                <a:latin typeface="Tahoma"/>
                <a:cs typeface="Tahoma"/>
              </a:rPr>
              <a:t> rekursif,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berhubung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ditemui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i="1" spc="-100" dirty="0">
                <a:latin typeface="Arial"/>
                <a:cs typeface="Arial"/>
              </a:rPr>
              <a:t>base </a:t>
            </a:r>
            <a:r>
              <a:rPr sz="1100" i="1" spc="-290" dirty="0">
                <a:latin typeface="Arial"/>
                <a:cs typeface="Arial"/>
              </a:rPr>
              <a:t> </a:t>
            </a:r>
            <a:r>
              <a:rPr sz="1100" i="1" spc="-90" dirty="0">
                <a:latin typeface="Arial"/>
                <a:cs typeface="Arial"/>
              </a:rPr>
              <a:t>case</a:t>
            </a:r>
            <a:r>
              <a:rPr sz="1100" spc="-90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L="144780" marR="28829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Sebaliknya,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langsung 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dikembalikan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sebagai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jawaban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atas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faktorial(1)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17" name="object 1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18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3917" y="221828"/>
            <a:ext cx="25806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5" dirty="0"/>
              <a:t> </a:t>
            </a:r>
            <a:r>
              <a:rPr spc="-10" dirty="0"/>
              <a:t>Eksekusi</a:t>
            </a:r>
            <a:r>
              <a:rPr spc="130" dirty="0"/>
              <a:t> </a:t>
            </a:r>
            <a:r>
              <a:rPr spc="-5" dirty="0"/>
              <a:t>Fungsi</a:t>
            </a:r>
            <a:r>
              <a:rPr spc="130" dirty="0"/>
              <a:t> </a:t>
            </a:r>
            <a:r>
              <a:rPr spc="30" dirty="0"/>
              <a:t>(lanj.)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6112" y="1175235"/>
            <a:ext cx="1335405" cy="1170305"/>
            <a:chOff x="366112" y="1175235"/>
            <a:chExt cx="1335405" cy="1170305"/>
          </a:xfrm>
        </p:grpSpPr>
        <p:sp>
          <p:nvSpPr>
            <p:cNvPr id="4" name="object 4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20"/>
                  </a:move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70727" y="1179850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796"/>
                  </a:moveTo>
                  <a:lnTo>
                    <a:pt x="77506" y="291796"/>
                  </a:lnTo>
                  <a:lnTo>
                    <a:pt x="47278" y="285725"/>
                  </a:lnTo>
                  <a:lnTo>
                    <a:pt x="22648" y="269148"/>
                  </a:lnTo>
                  <a:lnTo>
                    <a:pt x="6071" y="244518"/>
                  </a:lnTo>
                  <a:lnTo>
                    <a:pt x="0" y="214289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89"/>
                  </a:lnTo>
                  <a:lnTo>
                    <a:pt x="1319908" y="244518"/>
                  </a:lnTo>
                  <a:lnTo>
                    <a:pt x="1303326" y="269148"/>
                  </a:lnTo>
                  <a:lnTo>
                    <a:pt x="1278695" y="285725"/>
                  </a:lnTo>
                  <a:lnTo>
                    <a:pt x="1248474" y="291796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70727" y="1179850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89"/>
                  </a:lnTo>
                  <a:lnTo>
                    <a:pt x="1319908" y="244518"/>
                  </a:lnTo>
                  <a:lnTo>
                    <a:pt x="1303326" y="269148"/>
                  </a:lnTo>
                  <a:lnTo>
                    <a:pt x="1278695" y="285725"/>
                  </a:lnTo>
                  <a:lnTo>
                    <a:pt x="1248474" y="291796"/>
                  </a:lnTo>
                  <a:lnTo>
                    <a:pt x="77506" y="291796"/>
                  </a:lnTo>
                  <a:lnTo>
                    <a:pt x="47278" y="285725"/>
                  </a:lnTo>
                  <a:lnTo>
                    <a:pt x="22648" y="269148"/>
                  </a:lnTo>
                  <a:lnTo>
                    <a:pt x="6071" y="244518"/>
                  </a:lnTo>
                  <a:lnTo>
                    <a:pt x="0" y="214289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455003" y="1215709"/>
            <a:ext cx="1189990" cy="104965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R="15240" algn="ctr">
              <a:lnSpc>
                <a:spcPct val="100000"/>
              </a:lnSpc>
              <a:spcBef>
                <a:spcPts val="110"/>
              </a:spcBef>
            </a:pPr>
            <a:r>
              <a:rPr sz="1150" spc="70" dirty="0">
                <a:latin typeface="Cambria"/>
                <a:cs typeface="Cambria"/>
              </a:rPr>
              <a:t>faktorial(2)</a:t>
            </a:r>
            <a:endParaRPr sz="1150">
              <a:latin typeface="Cambria"/>
              <a:cs typeface="Cambria"/>
            </a:endParaRPr>
          </a:p>
          <a:p>
            <a:pPr marL="12065" marR="5080" indent="-23495" algn="ctr">
              <a:lnSpc>
                <a:spcPct val="159600"/>
              </a:lnSpc>
              <a:spcBef>
                <a:spcPts val="60"/>
              </a:spcBef>
            </a:pPr>
            <a:r>
              <a:rPr sz="1150" spc="70" dirty="0">
                <a:latin typeface="Cambria"/>
                <a:cs typeface="Cambria"/>
              </a:rPr>
              <a:t>faktorial(3)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70" dirty="0">
                <a:latin typeface="Cambria"/>
                <a:cs typeface="Cambria"/>
              </a:rPr>
              <a:t>faktorial(4)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110" dirty="0">
                <a:latin typeface="Cambria"/>
                <a:cs typeface="Cambria"/>
              </a:rPr>
              <a:t>program</a:t>
            </a:r>
            <a:r>
              <a:rPr sz="1150" spc="40" dirty="0">
                <a:latin typeface="Cambria"/>
                <a:cs typeface="Cambria"/>
              </a:rPr>
              <a:t> </a:t>
            </a:r>
            <a:r>
              <a:rPr sz="1150" spc="114" dirty="0">
                <a:latin typeface="Cambria"/>
                <a:cs typeface="Cambria"/>
              </a:rPr>
              <a:t>utama</a:t>
            </a:r>
            <a:endParaRPr sz="1150">
              <a:latin typeface="Cambria"/>
              <a:cs typeface="Cambri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192972" y="1001101"/>
            <a:ext cx="2115185" cy="13004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6731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b="1" spc="-15" dirty="0">
                <a:latin typeface="Gill Sans MT"/>
                <a:cs typeface="Gill Sans MT"/>
              </a:rPr>
              <a:t>faktorial(1)</a:t>
            </a:r>
            <a:r>
              <a:rPr sz="1100" b="1" spc="45" dirty="0">
                <a:latin typeface="Gill Sans MT"/>
                <a:cs typeface="Gill Sans MT"/>
              </a:rPr>
              <a:t> </a:t>
            </a:r>
            <a:r>
              <a:rPr sz="1100" spc="-55" dirty="0">
                <a:latin typeface="Tahoma"/>
                <a:cs typeface="Tahoma"/>
              </a:rPr>
              <a:t>selesai,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kini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kembali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ke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faktorial(2)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L="144780" marR="5080" indent="-132715">
              <a:lnSpc>
                <a:spcPct val="102699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dirty="0">
                <a:latin typeface="Tahoma"/>
                <a:cs typeface="Tahoma"/>
              </a:rPr>
              <a:t>Nilai </a:t>
            </a:r>
            <a:r>
              <a:rPr sz="1100" b="1" spc="-15" dirty="0">
                <a:latin typeface="Gill Sans MT"/>
                <a:cs typeface="Gill Sans MT"/>
              </a:rPr>
              <a:t>faktorial(2)</a:t>
            </a:r>
            <a:r>
              <a:rPr sz="1100" b="1" spc="45" dirty="0">
                <a:latin typeface="Gill Sans MT"/>
                <a:cs typeface="Gill Sans MT"/>
              </a:rPr>
              <a:t> </a:t>
            </a:r>
            <a:r>
              <a:rPr sz="1100" spc="-15" dirty="0">
                <a:latin typeface="Tahoma"/>
                <a:cs typeface="Tahoma"/>
              </a:rPr>
              <a:t>kini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ditemukan,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yaitu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2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×</a:t>
            </a:r>
            <a:r>
              <a:rPr sz="1100" i="1" spc="-30" dirty="0">
                <a:latin typeface="Verdana"/>
                <a:cs typeface="Verdan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faktorial(1)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 dirty="0">
              <a:latin typeface="Tahoma"/>
              <a:cs typeface="Tahoma"/>
            </a:endParaRPr>
          </a:p>
          <a:p>
            <a:pPr marL="144780" marR="43815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Fungsi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faktorial(2) </a:t>
            </a:r>
            <a:r>
              <a:rPr sz="1100" b="1" spc="-10" dirty="0">
                <a:latin typeface="Gill Sans MT"/>
                <a:cs typeface="Gill Sans MT"/>
              </a:rPr>
              <a:t> </a:t>
            </a:r>
            <a:r>
              <a:rPr sz="1100" spc="-55" dirty="0">
                <a:latin typeface="Tahoma"/>
                <a:cs typeface="Tahoma"/>
              </a:rPr>
              <a:t>mengembalikan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2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ke </a:t>
            </a:r>
            <a:r>
              <a:rPr sz="1100" spc="-7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pemanggilnya,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lalu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selesai.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15" name="object 1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19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75511" y="221828"/>
            <a:ext cx="165798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Pengenalan</a:t>
            </a:r>
            <a:r>
              <a:rPr spc="65" dirty="0"/>
              <a:t> </a:t>
            </a:r>
            <a:r>
              <a:rPr spc="-15" dirty="0"/>
              <a:t>Rekursi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961680"/>
            <a:ext cx="3663950" cy="13004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Rekursi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keadaan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mana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sebuah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fungsi 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menyelesaikan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sebuah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permasalahan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cara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memanggil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diri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sendiri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secara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berulang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kali.</a:t>
            </a:r>
            <a:endParaRPr sz="1100" dirty="0">
              <a:latin typeface="Tahoma"/>
              <a:cs typeface="Tahoma"/>
            </a:endParaRPr>
          </a:p>
          <a:p>
            <a:pPr marL="144780" marR="11811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10" dirty="0">
                <a:latin typeface="Tahoma"/>
                <a:cs typeface="Tahoma"/>
              </a:rPr>
              <a:t>Jika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masalah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sudah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cukup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kecil,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maka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fungsi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dapat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langsung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menghasilkan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jawaban.</a:t>
            </a:r>
            <a:endParaRPr sz="1100" dirty="0">
              <a:latin typeface="Tahoma"/>
              <a:cs typeface="Tahoma"/>
            </a:endParaRPr>
          </a:p>
          <a:p>
            <a:pPr marL="144780" marR="1714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10" dirty="0">
                <a:latin typeface="Tahoma"/>
                <a:cs typeface="Tahoma"/>
              </a:rPr>
              <a:t>Jika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masalah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terlalu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besar,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maka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fungsi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memanggil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diri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sendiri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cakupan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masalah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kecil.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3917" y="221828"/>
            <a:ext cx="25806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5" dirty="0"/>
              <a:t> </a:t>
            </a:r>
            <a:r>
              <a:rPr spc="-10" dirty="0"/>
              <a:t>Eksekusi</a:t>
            </a:r>
            <a:r>
              <a:rPr spc="130" dirty="0"/>
              <a:t> </a:t>
            </a:r>
            <a:r>
              <a:rPr spc="-5" dirty="0"/>
              <a:t>Fungsi</a:t>
            </a:r>
            <a:r>
              <a:rPr spc="130" dirty="0"/>
              <a:t> </a:t>
            </a:r>
            <a:r>
              <a:rPr spc="30" dirty="0"/>
              <a:t>(lanj.)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6112" y="1462508"/>
            <a:ext cx="1335405" cy="883285"/>
            <a:chOff x="366112" y="1462508"/>
            <a:chExt cx="1335405" cy="883285"/>
          </a:xfrm>
        </p:grpSpPr>
        <p:sp>
          <p:nvSpPr>
            <p:cNvPr id="4" name="object 4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20"/>
                  </a:move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370727" y="1467124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48"/>
                  </a:lnTo>
                  <a:lnTo>
                    <a:pt x="1319908" y="47278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1"/>
                  </a:lnTo>
                  <a:lnTo>
                    <a:pt x="1303326" y="269151"/>
                  </a:lnTo>
                  <a:lnTo>
                    <a:pt x="1278695" y="285729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29"/>
                  </a:lnTo>
                  <a:lnTo>
                    <a:pt x="22648" y="269151"/>
                  </a:lnTo>
                  <a:lnTo>
                    <a:pt x="6071" y="244521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78"/>
                  </a:lnTo>
                  <a:lnTo>
                    <a:pt x="22648" y="22648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455003" y="1502981"/>
            <a:ext cx="1189990" cy="76263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61290">
              <a:lnSpc>
                <a:spcPct val="100000"/>
              </a:lnSpc>
              <a:spcBef>
                <a:spcPts val="110"/>
              </a:spcBef>
            </a:pPr>
            <a:r>
              <a:rPr sz="1150" spc="70" dirty="0">
                <a:latin typeface="Cambria"/>
                <a:cs typeface="Cambria"/>
              </a:rPr>
              <a:t>faktorial(3)</a:t>
            </a:r>
            <a:endParaRPr sz="1150">
              <a:latin typeface="Cambria"/>
              <a:cs typeface="Cambria"/>
            </a:endParaRPr>
          </a:p>
          <a:p>
            <a:pPr marL="12700" marR="5080" indent="148590">
              <a:lnSpc>
                <a:spcPct val="153200"/>
              </a:lnSpc>
              <a:spcBef>
                <a:spcPts val="180"/>
              </a:spcBef>
            </a:pPr>
            <a:r>
              <a:rPr sz="1150" spc="70" dirty="0">
                <a:latin typeface="Cambria"/>
                <a:cs typeface="Cambria"/>
              </a:rPr>
              <a:t>faktorial(4)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110" dirty="0">
                <a:latin typeface="Cambria"/>
                <a:cs typeface="Cambria"/>
              </a:rPr>
              <a:t>program</a:t>
            </a:r>
            <a:r>
              <a:rPr sz="1150" spc="40" dirty="0">
                <a:latin typeface="Cambria"/>
                <a:cs typeface="Cambria"/>
              </a:rPr>
              <a:t> </a:t>
            </a:r>
            <a:r>
              <a:rPr sz="1150" spc="114" dirty="0">
                <a:latin typeface="Cambria"/>
                <a:cs typeface="Cambria"/>
              </a:rPr>
              <a:t>utama</a:t>
            </a:r>
            <a:endParaRPr sz="1150">
              <a:latin typeface="Cambria"/>
              <a:cs typeface="Cambri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92972" y="915071"/>
            <a:ext cx="2094864" cy="147256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Setelah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menerima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kembalian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faktorial(2)</a:t>
            </a:r>
            <a:r>
              <a:rPr sz="1100" spc="-15" dirty="0">
                <a:latin typeface="Tahoma"/>
                <a:cs typeface="Tahoma"/>
              </a:rPr>
              <a:t>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faktorial(3) </a:t>
            </a:r>
            <a:r>
              <a:rPr sz="1100" b="1" spc="-10" dirty="0">
                <a:latin typeface="Gill Sans MT"/>
                <a:cs typeface="Gill Sans MT"/>
              </a:rPr>
              <a:t> </a:t>
            </a:r>
            <a:r>
              <a:rPr sz="1100" spc="-40" dirty="0">
                <a:latin typeface="Tahoma"/>
                <a:cs typeface="Tahoma"/>
              </a:rPr>
              <a:t>kembali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aktif.</a:t>
            </a:r>
            <a:endParaRPr sz="1100">
              <a:latin typeface="Tahoma"/>
              <a:cs typeface="Tahoma"/>
            </a:endParaRPr>
          </a:p>
          <a:p>
            <a:pPr marL="144780" marR="7493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Hasilnya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dapat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ditemukan,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yaitu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3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×</a:t>
            </a:r>
            <a:r>
              <a:rPr sz="1100" i="1" spc="-30" dirty="0">
                <a:latin typeface="Verdana"/>
                <a:cs typeface="Verdan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faktorial(2)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44780" marR="41783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Fungsi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faktorial(3) </a:t>
            </a:r>
            <a:r>
              <a:rPr sz="1100" b="1" spc="-10" dirty="0">
                <a:latin typeface="Gill Sans MT"/>
                <a:cs typeface="Gill Sans MT"/>
              </a:rPr>
              <a:t> </a:t>
            </a:r>
            <a:r>
              <a:rPr sz="1100" spc="-55" dirty="0">
                <a:latin typeface="Tahoma"/>
                <a:cs typeface="Tahoma"/>
              </a:rPr>
              <a:t>mengembalikan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6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ke </a:t>
            </a:r>
            <a:r>
              <a:rPr sz="1100" spc="-7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pemanggilnya,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lalu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selesai.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20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3917" y="221828"/>
            <a:ext cx="25806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5" dirty="0"/>
              <a:t> </a:t>
            </a:r>
            <a:r>
              <a:rPr spc="-10" dirty="0"/>
              <a:t>Eksekusi</a:t>
            </a:r>
            <a:r>
              <a:rPr spc="130" dirty="0"/>
              <a:t> </a:t>
            </a:r>
            <a:r>
              <a:rPr spc="-5" dirty="0"/>
              <a:t>Fungsi</a:t>
            </a:r>
            <a:r>
              <a:rPr spc="130" dirty="0"/>
              <a:t> </a:t>
            </a:r>
            <a:r>
              <a:rPr spc="30" dirty="0"/>
              <a:t>(lanj.)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6112" y="1753424"/>
            <a:ext cx="1335405" cy="592455"/>
            <a:chOff x="366112" y="1753424"/>
            <a:chExt cx="1335405" cy="592455"/>
          </a:xfrm>
        </p:grpSpPr>
        <p:sp>
          <p:nvSpPr>
            <p:cNvPr id="4" name="object 4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20"/>
                  </a:move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70727" y="1758039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3"/>
                  </a:lnTo>
                  <a:lnTo>
                    <a:pt x="1303326" y="22657"/>
                  </a:lnTo>
                  <a:lnTo>
                    <a:pt x="1319908" y="47293"/>
                  </a:lnTo>
                  <a:lnTo>
                    <a:pt x="1325981" y="77525"/>
                  </a:lnTo>
                  <a:lnTo>
                    <a:pt x="1325981" y="214313"/>
                  </a:lnTo>
                  <a:lnTo>
                    <a:pt x="1319908" y="244531"/>
                  </a:lnTo>
                  <a:lnTo>
                    <a:pt x="1303326" y="269162"/>
                  </a:lnTo>
                  <a:lnTo>
                    <a:pt x="1278695" y="285745"/>
                  </a:lnTo>
                  <a:lnTo>
                    <a:pt x="1248474" y="291820"/>
                  </a:lnTo>
                  <a:lnTo>
                    <a:pt x="77506" y="291820"/>
                  </a:lnTo>
                  <a:lnTo>
                    <a:pt x="47278" y="285745"/>
                  </a:lnTo>
                  <a:lnTo>
                    <a:pt x="22648" y="269162"/>
                  </a:lnTo>
                  <a:lnTo>
                    <a:pt x="6071" y="244531"/>
                  </a:lnTo>
                  <a:lnTo>
                    <a:pt x="0" y="214313"/>
                  </a:lnTo>
                  <a:lnTo>
                    <a:pt x="0" y="77525"/>
                  </a:lnTo>
                  <a:lnTo>
                    <a:pt x="6071" y="47293"/>
                  </a:lnTo>
                  <a:lnTo>
                    <a:pt x="22648" y="22657"/>
                  </a:lnTo>
                  <a:lnTo>
                    <a:pt x="47278" y="6073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455003" y="1702593"/>
            <a:ext cx="1189990" cy="5626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148590">
              <a:lnSpc>
                <a:spcPct val="153200"/>
              </a:lnSpc>
              <a:spcBef>
                <a:spcPts val="95"/>
              </a:spcBef>
            </a:pPr>
            <a:r>
              <a:rPr sz="1150" spc="70" dirty="0">
                <a:latin typeface="Cambria"/>
                <a:cs typeface="Cambria"/>
              </a:rPr>
              <a:t>faktorial(4) </a:t>
            </a:r>
            <a:r>
              <a:rPr sz="1150" spc="75" dirty="0">
                <a:latin typeface="Cambria"/>
                <a:cs typeface="Cambria"/>
              </a:rPr>
              <a:t> </a:t>
            </a:r>
            <a:r>
              <a:rPr sz="1150" spc="110" dirty="0">
                <a:latin typeface="Cambria"/>
                <a:cs typeface="Cambria"/>
              </a:rPr>
              <a:t>program</a:t>
            </a:r>
            <a:r>
              <a:rPr sz="1150" spc="40" dirty="0">
                <a:latin typeface="Cambria"/>
                <a:cs typeface="Cambria"/>
              </a:rPr>
              <a:t> </a:t>
            </a:r>
            <a:r>
              <a:rPr sz="1150" spc="114" dirty="0">
                <a:latin typeface="Cambria"/>
                <a:cs typeface="Cambria"/>
              </a:rPr>
              <a:t>utama</a:t>
            </a:r>
            <a:endParaRPr sz="1150">
              <a:latin typeface="Cambria"/>
              <a:cs typeface="Cambri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92972" y="1043366"/>
            <a:ext cx="2025014" cy="61785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4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15" dirty="0">
                <a:latin typeface="Tahoma"/>
                <a:cs typeface="Tahoma"/>
              </a:rPr>
              <a:t>Kini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faktorial(4)</a:t>
            </a:r>
            <a:r>
              <a:rPr sz="1100" b="1" spc="50" dirty="0">
                <a:latin typeface="Gill Sans MT"/>
                <a:cs typeface="Gill Sans MT"/>
              </a:rPr>
              <a:t> </a:t>
            </a:r>
            <a:r>
              <a:rPr sz="1100" spc="-40" dirty="0">
                <a:latin typeface="Tahoma"/>
                <a:cs typeface="Tahoma"/>
              </a:rPr>
              <a:t>kembali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aktif.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Hasilnya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dapat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ditemukan,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yaitu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4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×</a:t>
            </a:r>
            <a:r>
              <a:rPr sz="1100" i="1" spc="-30" dirty="0">
                <a:latin typeface="Verdana"/>
                <a:cs typeface="Verdan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faktorial(3)</a:t>
            </a:r>
            <a:r>
              <a:rPr sz="1100" spc="-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192972" y="1679281"/>
            <a:ext cx="1288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40" dirty="0">
                <a:latin typeface="Tahoma"/>
                <a:cs typeface="Tahoma"/>
              </a:rPr>
              <a:t>Fungsi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b="1" spc="-15" dirty="0">
                <a:latin typeface="Gill Sans MT"/>
                <a:cs typeface="Gill Sans MT"/>
              </a:rPr>
              <a:t>faktorial(4)</a:t>
            </a:r>
            <a:endParaRPr sz="1100">
              <a:latin typeface="Gill Sans MT"/>
              <a:cs typeface="Gill Sans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325509" y="1851354"/>
            <a:ext cx="1555750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55" dirty="0">
                <a:latin typeface="Tahoma"/>
                <a:cs typeface="Tahoma"/>
              </a:rPr>
              <a:t>mengembalikan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24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ke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pemanggilnya,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lalu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selesai.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21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3917" y="221828"/>
            <a:ext cx="258064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5" dirty="0"/>
              <a:t> </a:t>
            </a:r>
            <a:r>
              <a:rPr spc="-10" dirty="0"/>
              <a:t>Eksekusi</a:t>
            </a:r>
            <a:r>
              <a:rPr spc="130" dirty="0"/>
              <a:t> </a:t>
            </a:r>
            <a:r>
              <a:rPr spc="-5" dirty="0"/>
              <a:t>Fungsi</a:t>
            </a:r>
            <a:r>
              <a:rPr spc="130" dirty="0"/>
              <a:t> </a:t>
            </a:r>
            <a:r>
              <a:rPr spc="30" dirty="0"/>
              <a:t>(lanj.)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66112" y="2044358"/>
            <a:ext cx="1335405" cy="301625"/>
            <a:chOff x="366112" y="2044358"/>
            <a:chExt cx="1335405" cy="301625"/>
          </a:xfrm>
        </p:grpSpPr>
        <p:sp>
          <p:nvSpPr>
            <p:cNvPr id="4" name="object 4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1248474" y="291801"/>
                  </a:move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70727" y="2048973"/>
              <a:ext cx="1326515" cy="292100"/>
            </a:xfrm>
            <a:custGeom>
              <a:avLst/>
              <a:gdLst/>
              <a:ahLst/>
              <a:cxnLst/>
              <a:rect l="l" t="t" r="r" b="b"/>
              <a:pathLst>
                <a:path w="1326514" h="292100">
                  <a:moveTo>
                    <a:pt x="77506" y="0"/>
                  </a:moveTo>
                  <a:lnTo>
                    <a:pt x="1248474" y="0"/>
                  </a:lnTo>
                  <a:lnTo>
                    <a:pt x="1278695" y="6071"/>
                  </a:lnTo>
                  <a:lnTo>
                    <a:pt x="1303326" y="22650"/>
                  </a:lnTo>
                  <a:lnTo>
                    <a:pt x="1319908" y="47280"/>
                  </a:lnTo>
                  <a:lnTo>
                    <a:pt x="1325981" y="77506"/>
                  </a:lnTo>
                  <a:lnTo>
                    <a:pt x="1325981" y="214294"/>
                  </a:lnTo>
                  <a:lnTo>
                    <a:pt x="1319908" y="244523"/>
                  </a:lnTo>
                  <a:lnTo>
                    <a:pt x="1303326" y="269153"/>
                  </a:lnTo>
                  <a:lnTo>
                    <a:pt x="1278695" y="285730"/>
                  </a:lnTo>
                  <a:lnTo>
                    <a:pt x="1248474" y="291801"/>
                  </a:lnTo>
                  <a:lnTo>
                    <a:pt x="77506" y="291801"/>
                  </a:lnTo>
                  <a:lnTo>
                    <a:pt x="47278" y="285730"/>
                  </a:lnTo>
                  <a:lnTo>
                    <a:pt x="22648" y="269153"/>
                  </a:lnTo>
                  <a:lnTo>
                    <a:pt x="6071" y="244523"/>
                  </a:lnTo>
                  <a:lnTo>
                    <a:pt x="0" y="214294"/>
                  </a:lnTo>
                  <a:lnTo>
                    <a:pt x="0" y="77506"/>
                  </a:lnTo>
                  <a:lnTo>
                    <a:pt x="6071" y="47280"/>
                  </a:lnTo>
                  <a:lnTo>
                    <a:pt x="22648" y="22650"/>
                  </a:lnTo>
                  <a:lnTo>
                    <a:pt x="47278" y="6071"/>
                  </a:lnTo>
                  <a:lnTo>
                    <a:pt x="77506" y="0"/>
                  </a:lnTo>
                  <a:close/>
                </a:path>
              </a:pathLst>
            </a:custGeom>
            <a:ln w="923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455003" y="2062456"/>
            <a:ext cx="1189990" cy="2032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50" spc="110" dirty="0">
                <a:latin typeface="Cambria"/>
                <a:cs typeface="Cambria"/>
              </a:rPr>
              <a:t>program</a:t>
            </a:r>
            <a:r>
              <a:rPr sz="1150" spc="55" dirty="0">
                <a:latin typeface="Cambria"/>
                <a:cs typeface="Cambria"/>
              </a:rPr>
              <a:t> </a:t>
            </a:r>
            <a:r>
              <a:rPr sz="1150" spc="114" dirty="0">
                <a:latin typeface="Cambria"/>
                <a:cs typeface="Cambria"/>
              </a:rPr>
              <a:t>utama</a:t>
            </a:r>
            <a:endParaRPr sz="1150">
              <a:latin typeface="Cambria"/>
              <a:cs typeface="Cambria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5080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0" dirty="0"/>
              <a:t>Program</a:t>
            </a:r>
            <a:r>
              <a:rPr sz="1100" spc="10" dirty="0"/>
              <a:t> </a:t>
            </a:r>
            <a:r>
              <a:rPr sz="1100" spc="-40" dirty="0"/>
              <a:t>utama</a:t>
            </a:r>
            <a:r>
              <a:rPr sz="1100" spc="10" dirty="0"/>
              <a:t> </a:t>
            </a:r>
            <a:r>
              <a:rPr sz="1100" spc="-65" dirty="0"/>
              <a:t>yang</a:t>
            </a:r>
            <a:r>
              <a:rPr sz="1100" spc="15" dirty="0"/>
              <a:t> </a:t>
            </a:r>
            <a:r>
              <a:rPr sz="1100" spc="-50" dirty="0"/>
              <a:t>memanggil </a:t>
            </a:r>
            <a:r>
              <a:rPr sz="1100" spc="-330" dirty="0"/>
              <a:t> </a:t>
            </a:r>
            <a:r>
              <a:rPr sz="1100" b="1" spc="-15" dirty="0">
                <a:latin typeface="Gill Sans MT"/>
                <a:cs typeface="Gill Sans MT"/>
              </a:rPr>
              <a:t>faktorial(4)</a:t>
            </a:r>
            <a:r>
              <a:rPr sz="1100" b="1" spc="50" dirty="0">
                <a:latin typeface="Gill Sans MT"/>
                <a:cs typeface="Gill Sans MT"/>
              </a:rPr>
              <a:t> </a:t>
            </a:r>
            <a:r>
              <a:rPr sz="1100" spc="-55" dirty="0"/>
              <a:t>menerima</a:t>
            </a:r>
            <a:r>
              <a:rPr sz="1100" spc="15" dirty="0"/>
              <a:t> </a:t>
            </a:r>
            <a:r>
              <a:rPr sz="1100" spc="-20" dirty="0"/>
              <a:t>nilai </a:t>
            </a:r>
            <a:r>
              <a:rPr sz="1100" spc="-15" dirty="0"/>
              <a:t> </a:t>
            </a:r>
            <a:r>
              <a:rPr sz="1100" spc="-50" dirty="0"/>
              <a:t>kembaliannya,</a:t>
            </a:r>
            <a:r>
              <a:rPr sz="1100" spc="15" dirty="0"/>
              <a:t> </a:t>
            </a:r>
            <a:r>
              <a:rPr sz="1100" spc="-30" dirty="0"/>
              <a:t>yaitu</a:t>
            </a:r>
            <a:r>
              <a:rPr sz="1100" spc="15" dirty="0"/>
              <a:t> </a:t>
            </a:r>
            <a:r>
              <a:rPr sz="1100" spc="-50" dirty="0"/>
              <a:t>24.</a:t>
            </a:r>
            <a:endParaRPr sz="1100">
              <a:latin typeface="Gill Sans MT"/>
              <a:cs typeface="Gill Sans MT"/>
            </a:endParaRPr>
          </a:p>
          <a:p>
            <a:pPr marL="144780" indent="-132715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0" dirty="0"/>
              <a:t>Program</a:t>
            </a:r>
            <a:r>
              <a:rPr sz="1100" spc="-5" dirty="0"/>
              <a:t> </a:t>
            </a:r>
            <a:r>
              <a:rPr sz="1100" spc="-40" dirty="0"/>
              <a:t>utama</a:t>
            </a:r>
            <a:r>
              <a:rPr sz="1100" dirty="0"/>
              <a:t> </a:t>
            </a:r>
            <a:r>
              <a:rPr sz="1100" spc="-40" dirty="0"/>
              <a:t>kembali</a:t>
            </a:r>
            <a:endParaRPr sz="1100"/>
          </a:p>
        </p:txBody>
      </p:sp>
      <p:sp>
        <p:nvSpPr>
          <p:cNvPr id="8" name="object 8"/>
          <p:cNvSpPr txBox="1"/>
          <p:nvPr/>
        </p:nvSpPr>
        <p:spPr>
          <a:xfrm>
            <a:off x="2325509" y="1832380"/>
            <a:ext cx="1791970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50" dirty="0">
                <a:latin typeface="Tahoma"/>
                <a:cs typeface="Tahoma"/>
              </a:rPr>
              <a:t>menjalankan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perintah-perintah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berikutnya.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22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63344" y="221828"/>
            <a:ext cx="1682114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Kompleksitas</a:t>
            </a:r>
            <a:r>
              <a:rPr spc="75" dirty="0"/>
              <a:t> </a:t>
            </a:r>
            <a:r>
              <a:rPr spc="-10" dirty="0"/>
              <a:t>Solusi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903629"/>
            <a:ext cx="3768090" cy="14725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9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dirty="0">
                <a:latin typeface="Tahoma"/>
                <a:cs typeface="Tahoma"/>
              </a:rPr>
              <a:t>Baik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secara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iteratif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maupun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rekursif,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kompleksitasnya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endParaRPr sz="1100" dirty="0">
              <a:latin typeface="Tahoma"/>
              <a:cs typeface="Tahoma"/>
            </a:endParaRPr>
          </a:p>
          <a:p>
            <a:pPr marL="144780">
              <a:lnSpc>
                <a:spcPct val="100000"/>
              </a:lnSpc>
              <a:spcBef>
                <a:spcPts val="35"/>
              </a:spcBef>
            </a:pPr>
            <a:r>
              <a:rPr sz="1100" i="1" spc="10" dirty="0">
                <a:latin typeface="Arial"/>
                <a:cs typeface="Arial"/>
              </a:rPr>
              <a:t>O</a:t>
            </a:r>
            <a:r>
              <a:rPr sz="1100" spc="10" dirty="0">
                <a:latin typeface="Tahoma"/>
                <a:cs typeface="Tahoma"/>
              </a:rPr>
              <a:t>(</a:t>
            </a:r>
            <a:r>
              <a:rPr sz="1100" i="1" spc="10" dirty="0">
                <a:latin typeface="Arial"/>
                <a:cs typeface="Arial"/>
              </a:rPr>
              <a:t>N</a:t>
            </a:r>
            <a:r>
              <a:rPr sz="1100" spc="10" dirty="0">
                <a:latin typeface="Tahoma"/>
                <a:cs typeface="Tahoma"/>
              </a:rPr>
              <a:t>).</a:t>
            </a:r>
            <a:endParaRPr sz="1100" dirty="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Setiap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pemanggilan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membutuhkan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alokasi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memori, 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sehingga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jika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pemanggilannya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semakin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dalam,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semakin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banyak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tambahan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memori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digunakan.</a:t>
            </a:r>
            <a:endParaRPr sz="1100" dirty="0">
              <a:latin typeface="Tahoma"/>
              <a:cs typeface="Tahoma"/>
            </a:endParaRPr>
          </a:p>
          <a:p>
            <a:pPr marL="144780" marR="16827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0" dirty="0">
                <a:latin typeface="Tahoma"/>
                <a:cs typeface="Tahoma"/>
              </a:rPr>
              <a:t>Waktu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mengalokasikan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memori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juga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menyebabkan 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solusi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cenderung</a:t>
            </a:r>
            <a:r>
              <a:rPr sz="1100" spc="3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bekerja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lambat</a:t>
            </a:r>
            <a:r>
              <a:rPr sz="1100" spc="3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dibandingkan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solusi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iteratif.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23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263" y="221828"/>
            <a:ext cx="160845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5" dirty="0"/>
              <a:t>Materi</a:t>
            </a:r>
            <a:r>
              <a:rPr spc="75" dirty="0"/>
              <a:t> </a:t>
            </a:r>
            <a:r>
              <a:rPr spc="-5" dirty="0"/>
              <a:t>Selanjutnya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030514"/>
            <a:ext cx="3746500" cy="112839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88265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Pada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pembelajaran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ini,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digunakan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masih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sangat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sederhana.</a:t>
            </a:r>
            <a:endParaRPr sz="1100">
              <a:latin typeface="Tahoma"/>
              <a:cs typeface="Tahoma"/>
            </a:endParaRPr>
          </a:p>
          <a:p>
            <a:pPr marL="144780" marR="16002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Bahkan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belum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terasa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bahwa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solusi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mudah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pendek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kodenya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dibandingkan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solusi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iteratif.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99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45" dirty="0">
                <a:latin typeface="Tahoma"/>
                <a:cs typeface="Tahoma"/>
              </a:rPr>
              <a:t>Pembelajaran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selanjutnya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tentang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kompleks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akan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menunjukkan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hal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tersebut.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09123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24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19974" y="221828"/>
            <a:ext cx="236918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0" dirty="0"/>
              <a:t>Mengapa</a:t>
            </a:r>
            <a:r>
              <a:rPr spc="114" dirty="0"/>
              <a:t> </a:t>
            </a:r>
            <a:r>
              <a:rPr spc="-25" dirty="0"/>
              <a:t>Perlu</a:t>
            </a:r>
            <a:r>
              <a:rPr spc="120" dirty="0"/>
              <a:t> </a:t>
            </a:r>
            <a:r>
              <a:rPr spc="-15" dirty="0"/>
              <a:t>Ada</a:t>
            </a:r>
            <a:r>
              <a:rPr spc="120" dirty="0"/>
              <a:t> </a:t>
            </a:r>
            <a:r>
              <a:rPr spc="-20" dirty="0"/>
              <a:t>Rekursi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877670"/>
            <a:ext cx="3769360" cy="151066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44780" marR="315595" indent="-132715">
              <a:lnSpc>
                <a:spcPct val="102600"/>
              </a:lnSpc>
              <a:spcBef>
                <a:spcPts val="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0" dirty="0">
                <a:latin typeface="Tahoma"/>
                <a:cs typeface="Tahoma"/>
              </a:rPr>
              <a:t>Banyak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permasalahan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mudah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diselesaikan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pendek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kodenya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jika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menggunakan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pendekatan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rekursif.</a:t>
            </a:r>
            <a:endParaRPr sz="1100">
              <a:latin typeface="Tahoma"/>
              <a:cs typeface="Tahoma"/>
            </a:endParaRPr>
          </a:p>
          <a:p>
            <a:pPr marL="14478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25" dirty="0">
                <a:latin typeface="Tahoma"/>
                <a:cs typeface="Tahoma"/>
              </a:rPr>
              <a:t>Pada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dasarnya,</a:t>
            </a:r>
            <a:r>
              <a:rPr sz="1100" spc="-1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strategi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iteratif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(misalnya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for</a:t>
            </a:r>
            <a:r>
              <a:rPr sz="1100" i="1" spc="25" dirty="0">
                <a:latin typeface="Arial"/>
                <a:cs typeface="Arial"/>
              </a:rPr>
              <a:t> </a:t>
            </a:r>
            <a:r>
              <a:rPr sz="1100" i="1" spc="-20" dirty="0">
                <a:latin typeface="Arial"/>
                <a:cs typeface="Arial"/>
              </a:rPr>
              <a:t>loop</a:t>
            </a:r>
            <a:r>
              <a:rPr sz="1100" spc="-20" dirty="0">
                <a:latin typeface="Tahoma"/>
                <a:cs typeface="Tahoma"/>
              </a:rPr>
              <a:t>)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sama-sama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melakukan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sesuatu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berulang-ulang.</a:t>
            </a:r>
            <a:endParaRPr sz="1100">
              <a:latin typeface="Tahoma"/>
              <a:cs typeface="Tahoma"/>
            </a:endParaRPr>
          </a:p>
          <a:p>
            <a:pPr marL="144780" marR="80645" indent="-132715">
              <a:lnSpc>
                <a:spcPct val="102699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35" dirty="0">
                <a:latin typeface="Tahoma"/>
                <a:cs typeface="Tahoma"/>
              </a:rPr>
              <a:t>Namun,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terkadang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solusi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iteratif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suatu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masalah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sangat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sulit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dipikirkan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memerlukan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teknik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khusus.</a:t>
            </a:r>
            <a:endParaRPr sz="1100">
              <a:latin typeface="Tahoma"/>
              <a:cs typeface="Tahoma"/>
            </a:endParaRPr>
          </a:p>
          <a:p>
            <a:pPr marL="144780" marR="364490" indent="-132715">
              <a:lnSpc>
                <a:spcPct val="102600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50" dirty="0">
                <a:latin typeface="Tahoma"/>
                <a:cs typeface="Tahoma"/>
              </a:rPr>
              <a:t>Dengan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solusi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mungkin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saja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mudah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untuk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melihat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merancang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alur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penyelesaiannya.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3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90649" y="221828"/>
            <a:ext cx="142748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Strategi</a:t>
            </a:r>
            <a:r>
              <a:rPr spc="100" dirty="0"/>
              <a:t> </a:t>
            </a:r>
            <a:r>
              <a:rPr spc="-10" dirty="0"/>
              <a:t>Rekursif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931315"/>
            <a:ext cx="3521710" cy="13004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30480">
              <a:lnSpc>
                <a:spcPct val="102600"/>
              </a:lnSpc>
              <a:spcBef>
                <a:spcPts val="55"/>
              </a:spcBef>
            </a:pPr>
            <a:r>
              <a:rPr sz="1100" spc="-40" dirty="0">
                <a:latin typeface="Tahoma"/>
                <a:cs typeface="Tahoma"/>
              </a:rPr>
              <a:t>Terdapat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dua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hal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perlu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dipikirkan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ketika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menggunakan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strategi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rekursif:</a:t>
            </a:r>
            <a:endParaRPr sz="110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i="1" spc="-90" dirty="0">
                <a:latin typeface="Arial"/>
                <a:cs typeface="Arial"/>
              </a:rPr>
              <a:t>Base</a:t>
            </a:r>
            <a:r>
              <a:rPr sz="1100" i="1" spc="55" dirty="0">
                <a:latin typeface="Arial"/>
                <a:cs typeface="Arial"/>
              </a:rPr>
              <a:t> </a:t>
            </a:r>
            <a:r>
              <a:rPr sz="1100" i="1" spc="-105" dirty="0">
                <a:latin typeface="Arial"/>
                <a:cs typeface="Arial"/>
              </a:rPr>
              <a:t>case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5"/>
              </a:spcBef>
            </a:pPr>
            <a:r>
              <a:rPr sz="1100" spc="-15" dirty="0">
                <a:latin typeface="Tahoma"/>
                <a:cs typeface="Tahoma"/>
              </a:rPr>
              <a:t>Apa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kasus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paling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sederhana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permasalahan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ini?</a:t>
            </a:r>
            <a:endParaRPr sz="110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i="1" spc="-70" dirty="0">
                <a:latin typeface="Arial"/>
                <a:cs typeface="Arial"/>
              </a:rPr>
              <a:t>Recurrence</a:t>
            </a:r>
            <a:r>
              <a:rPr sz="1100" i="1" spc="25" dirty="0">
                <a:latin typeface="Arial"/>
                <a:cs typeface="Arial"/>
              </a:rPr>
              <a:t> </a:t>
            </a:r>
            <a:r>
              <a:rPr sz="1100" i="1" spc="-30" dirty="0">
                <a:latin typeface="Arial"/>
                <a:cs typeface="Arial"/>
              </a:rPr>
              <a:t>relation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00"/>
              </a:lnSpc>
            </a:pPr>
            <a:r>
              <a:rPr sz="1100" spc="-35" dirty="0">
                <a:latin typeface="Tahoma"/>
                <a:cs typeface="Tahoma"/>
              </a:rPr>
              <a:t>Bagaimana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hubungan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rekursif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persoalan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ini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persoalan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serupa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yang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lebih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kecil?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4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43875" y="221828"/>
            <a:ext cx="19196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14" dirty="0"/>
              <a:t> </a:t>
            </a:r>
            <a:r>
              <a:rPr spc="5" dirty="0"/>
              <a:t>Soal:</a:t>
            </a:r>
            <a:r>
              <a:rPr spc="285" dirty="0"/>
              <a:t> </a:t>
            </a:r>
            <a:r>
              <a:rPr spc="-25" dirty="0"/>
              <a:t>Faktorial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857171"/>
            <a:ext cx="3830320" cy="141986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40" dirty="0">
                <a:latin typeface="Tahoma"/>
                <a:cs typeface="Tahoma"/>
              </a:rPr>
              <a:t>Deskripsi:</a:t>
            </a:r>
            <a:endParaRPr sz="1100">
              <a:latin typeface="Tahoma"/>
              <a:cs typeface="Tahoma"/>
            </a:endParaRPr>
          </a:p>
          <a:p>
            <a:pPr marL="289560" marR="19113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5" dirty="0">
                <a:latin typeface="Tahoma"/>
                <a:cs typeface="Tahoma"/>
              </a:rPr>
              <a:t>Pak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Dengklek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baru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mempelajari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konsep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matematika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baru,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yaitu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faktorial.</a:t>
            </a:r>
            <a:endParaRPr sz="1100">
              <a:latin typeface="Tahoma"/>
              <a:cs typeface="Tahoma"/>
            </a:endParaRPr>
          </a:p>
          <a:p>
            <a:pPr marL="289560" marR="5080" indent="-132715">
              <a:lnSpc>
                <a:spcPct val="102699"/>
              </a:lnSpc>
              <a:spcBef>
                <a:spcPts val="29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35" dirty="0">
                <a:latin typeface="Tahoma"/>
                <a:cs typeface="Tahoma"/>
              </a:rPr>
              <a:t>Operasi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faktorial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pada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N</a:t>
            </a:r>
            <a:r>
              <a:rPr sz="1100" spc="15" dirty="0">
                <a:latin typeface="Tahoma"/>
                <a:cs typeface="Tahoma"/>
              </a:rPr>
              <a:t>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atau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ditulis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notasi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5" dirty="0">
                <a:latin typeface="Arial"/>
                <a:cs typeface="Arial"/>
              </a:rPr>
              <a:t>N</a:t>
            </a:r>
            <a:r>
              <a:rPr sz="1100" spc="5" dirty="0">
                <a:latin typeface="Tahoma"/>
                <a:cs typeface="Tahoma"/>
              </a:rPr>
              <a:t>!, 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operasi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mengalikan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dari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sampai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N</a:t>
            </a:r>
            <a:r>
              <a:rPr sz="1100" spc="1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40" dirty="0">
                <a:latin typeface="Tahoma"/>
                <a:cs typeface="Tahoma"/>
              </a:rPr>
              <a:t>Contoh</a:t>
            </a:r>
            <a:r>
              <a:rPr sz="1100" spc="-25" dirty="0">
                <a:latin typeface="Tahoma"/>
                <a:cs typeface="Tahoma"/>
              </a:rPr>
              <a:t>:</a:t>
            </a:r>
            <a:r>
              <a:rPr sz="1100" spc="140" dirty="0">
                <a:latin typeface="Tahoma"/>
                <a:cs typeface="Tahoma"/>
              </a:rPr>
              <a:t> </a:t>
            </a:r>
            <a:r>
              <a:rPr sz="1100" spc="10" dirty="0">
                <a:latin typeface="Tahoma"/>
                <a:cs typeface="Tahoma"/>
              </a:rPr>
              <a:t>Ji</a:t>
            </a:r>
            <a:r>
              <a:rPr sz="1100" spc="-10" dirty="0">
                <a:latin typeface="Tahoma"/>
                <a:cs typeface="Tahoma"/>
              </a:rPr>
              <a:t>k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4,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ma</a:t>
            </a:r>
            <a:r>
              <a:rPr sz="1100" spc="-70" dirty="0">
                <a:latin typeface="Tahoma"/>
                <a:cs typeface="Tahoma"/>
              </a:rPr>
              <a:t>k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4!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-100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×</a:t>
            </a:r>
            <a:r>
              <a:rPr sz="1100" i="1" spc="-145" dirty="0">
                <a:latin typeface="Verdana"/>
                <a:cs typeface="Verdana"/>
              </a:rPr>
              <a:t> </a:t>
            </a:r>
            <a:r>
              <a:rPr sz="1100" spc="-55" dirty="0">
                <a:latin typeface="Tahoma"/>
                <a:cs typeface="Tahoma"/>
              </a:rPr>
              <a:t>2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×</a:t>
            </a:r>
            <a:r>
              <a:rPr sz="1100" i="1" spc="-145" dirty="0">
                <a:latin typeface="Verdana"/>
                <a:cs typeface="Verdana"/>
              </a:rPr>
              <a:t> </a:t>
            </a:r>
            <a:r>
              <a:rPr sz="1100" spc="-55" dirty="0">
                <a:latin typeface="Tahoma"/>
                <a:cs typeface="Tahoma"/>
              </a:rPr>
              <a:t>3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×</a:t>
            </a:r>
            <a:r>
              <a:rPr sz="1100" i="1" spc="-145" dirty="0">
                <a:latin typeface="Verdana"/>
                <a:cs typeface="Verdana"/>
              </a:rPr>
              <a:t> </a:t>
            </a:r>
            <a:r>
              <a:rPr sz="1100" spc="-55" dirty="0">
                <a:latin typeface="Tahoma"/>
                <a:cs typeface="Tahoma"/>
              </a:rPr>
              <a:t>4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24</a:t>
            </a:r>
            <a:endParaRPr sz="110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30" dirty="0">
                <a:latin typeface="Tahoma"/>
                <a:cs typeface="Tahoma"/>
              </a:rPr>
              <a:t>Diberikan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15" dirty="0">
                <a:latin typeface="Arial"/>
                <a:cs typeface="Arial"/>
              </a:rPr>
              <a:t>N</a:t>
            </a:r>
            <a:r>
              <a:rPr sz="1100" spc="15" dirty="0">
                <a:latin typeface="Tahoma"/>
                <a:cs typeface="Tahoma"/>
              </a:rPr>
              <a:t>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bantu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" dirty="0">
                <a:latin typeface="Tahoma"/>
                <a:cs typeface="Tahoma"/>
              </a:rPr>
              <a:t>Pak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Dengklek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mencari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hasil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spc="20" dirty="0">
                <a:latin typeface="Arial"/>
                <a:cs typeface="Arial"/>
              </a:rPr>
              <a:t>N</a:t>
            </a:r>
            <a:r>
              <a:rPr sz="1100" spc="20" dirty="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5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1872" y="221828"/>
            <a:ext cx="249555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5" dirty="0"/>
              <a:t> </a:t>
            </a:r>
            <a:r>
              <a:rPr spc="5" dirty="0"/>
              <a:t>Soal:</a:t>
            </a:r>
            <a:r>
              <a:rPr spc="295" dirty="0"/>
              <a:t> </a:t>
            </a:r>
            <a:r>
              <a:rPr spc="-25" dirty="0"/>
              <a:t>Faktorial</a:t>
            </a:r>
            <a:r>
              <a:rPr spc="130" dirty="0"/>
              <a:t> </a:t>
            </a:r>
            <a:r>
              <a:rPr spc="30" dirty="0"/>
              <a:t>(lanj.)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914067"/>
            <a:ext cx="3481756" cy="105990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35" dirty="0">
                <a:latin typeface="Tahoma"/>
                <a:cs typeface="Tahoma"/>
              </a:rPr>
              <a:t>Format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masukan:</a:t>
            </a:r>
            <a:endParaRPr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4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55" dirty="0">
                <a:latin typeface="Tahoma"/>
                <a:cs typeface="Tahoma"/>
              </a:rPr>
              <a:t>Sebuah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baris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berisi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sebuah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bilangan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endParaRPr sz="11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0"/>
              </a:spcBef>
            </a:pPr>
            <a:r>
              <a:rPr sz="1100" spc="-35" dirty="0">
                <a:latin typeface="Tahoma"/>
                <a:cs typeface="Tahoma"/>
              </a:rPr>
              <a:t>Format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keluaran:</a:t>
            </a:r>
            <a:endParaRPr sz="1100" dirty="0">
              <a:latin typeface="Tahoma"/>
              <a:cs typeface="Tahoma"/>
            </a:endParaRPr>
          </a:p>
          <a:p>
            <a:pPr marL="12700" marR="617220" indent="144145">
              <a:lnSpc>
                <a:spcPct val="125299"/>
              </a:lnSpc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55" dirty="0">
                <a:latin typeface="Tahoma"/>
                <a:cs typeface="Tahoma"/>
              </a:rPr>
              <a:t>Sebuah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baris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berisi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hasil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20" dirty="0">
                <a:latin typeface="Arial"/>
                <a:cs typeface="Arial"/>
              </a:rPr>
              <a:t>N</a:t>
            </a:r>
            <a:r>
              <a:rPr sz="1100" spc="20" dirty="0">
                <a:latin typeface="Tahoma"/>
                <a:cs typeface="Tahoma"/>
              </a:rPr>
              <a:t>!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Batasan:</a:t>
            </a:r>
            <a:endParaRPr sz="1100" dirty="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≤</a:t>
            </a:r>
            <a:r>
              <a:rPr sz="1100" i="1" spc="-85" dirty="0">
                <a:latin typeface="Verdana"/>
                <a:cs typeface="Verdan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i="1" spc="-55" dirty="0">
                <a:latin typeface="Verdana"/>
                <a:cs typeface="Verdana"/>
              </a:rPr>
              <a:t>≤</a:t>
            </a:r>
            <a:r>
              <a:rPr sz="1100" i="1" spc="-85" dirty="0">
                <a:latin typeface="Verdana"/>
                <a:cs typeface="Verdana"/>
              </a:rPr>
              <a:t> </a:t>
            </a:r>
            <a:r>
              <a:rPr sz="1100" spc="-55" dirty="0">
                <a:latin typeface="Tahoma"/>
                <a:cs typeface="Tahoma"/>
              </a:rPr>
              <a:t>10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6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49437" y="221828"/>
            <a:ext cx="50927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Solusi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858" y="1162976"/>
            <a:ext cx="2956192" cy="759823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144780" indent="-132715">
              <a:lnSpc>
                <a:spcPct val="100000"/>
              </a:lnSpc>
              <a:spcBef>
                <a:spcPts val="28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85" dirty="0">
                <a:latin typeface="Tahoma"/>
                <a:cs typeface="Tahoma"/>
              </a:rPr>
              <a:t>Ide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1:</a:t>
            </a:r>
            <a:endParaRPr sz="1100" dirty="0">
              <a:latin typeface="Tahoma"/>
              <a:cs typeface="Tahoma"/>
            </a:endParaRPr>
          </a:p>
          <a:p>
            <a:pPr marL="422275" lvl="1" indent="-128905">
              <a:lnSpc>
                <a:spcPts val="1200"/>
              </a:lnSpc>
              <a:spcBef>
                <a:spcPts val="175"/>
              </a:spcBef>
              <a:buClr>
                <a:srgbClr val="335F9E"/>
              </a:buClr>
              <a:buSzPct val="90000"/>
              <a:buFont typeface="Arial"/>
              <a:buChar char="•"/>
              <a:tabLst>
                <a:tab pos="422909" algn="l"/>
              </a:tabLst>
            </a:pPr>
            <a:r>
              <a:rPr sz="1000" spc="-25" dirty="0">
                <a:latin typeface="Tahoma"/>
                <a:cs typeface="Tahoma"/>
              </a:rPr>
              <a:t>Cukup</a:t>
            </a:r>
            <a:r>
              <a:rPr sz="1000" spc="5" dirty="0">
                <a:latin typeface="Tahoma"/>
                <a:cs typeface="Tahoma"/>
              </a:rPr>
              <a:t> </a:t>
            </a:r>
            <a:r>
              <a:rPr sz="1000" spc="-50" dirty="0">
                <a:latin typeface="Tahoma"/>
                <a:cs typeface="Tahoma"/>
              </a:rPr>
              <a:t>gunakan</a:t>
            </a:r>
            <a:r>
              <a:rPr sz="1000" spc="15" dirty="0">
                <a:latin typeface="Tahoma"/>
                <a:cs typeface="Tahoma"/>
              </a:rPr>
              <a:t> </a:t>
            </a:r>
            <a:r>
              <a:rPr sz="1000" i="1" spc="-20" dirty="0">
                <a:latin typeface="Arial"/>
                <a:cs typeface="Arial"/>
              </a:rPr>
              <a:t>for</a:t>
            </a:r>
            <a:r>
              <a:rPr sz="1000" i="1" spc="40" dirty="0">
                <a:latin typeface="Arial"/>
                <a:cs typeface="Arial"/>
              </a:rPr>
              <a:t> </a:t>
            </a:r>
            <a:r>
              <a:rPr sz="1000" i="1" spc="-30" dirty="0">
                <a:latin typeface="Arial"/>
                <a:cs typeface="Arial"/>
              </a:rPr>
              <a:t>loop</a:t>
            </a:r>
            <a:r>
              <a:rPr sz="1000" i="1" spc="80" dirty="0">
                <a:latin typeface="Arial"/>
                <a:cs typeface="Arial"/>
              </a:rPr>
              <a:t> </a:t>
            </a:r>
            <a:r>
              <a:rPr sz="1000" spc="-40" dirty="0">
                <a:latin typeface="Tahoma"/>
                <a:cs typeface="Tahoma"/>
              </a:rPr>
              <a:t>biasa</a:t>
            </a:r>
            <a:endParaRPr sz="1000" dirty="0">
              <a:latin typeface="Tahoma"/>
              <a:cs typeface="Tahoma"/>
            </a:endParaRPr>
          </a:p>
          <a:p>
            <a:pPr marL="422275" lvl="1" indent="-128905">
              <a:lnSpc>
                <a:spcPts val="1200"/>
              </a:lnSpc>
              <a:buClr>
                <a:srgbClr val="335F9E"/>
              </a:buClr>
              <a:buSzPct val="90000"/>
              <a:buFont typeface="Arial"/>
              <a:buChar char="•"/>
              <a:tabLst>
                <a:tab pos="422909" algn="l"/>
              </a:tabLst>
            </a:pPr>
            <a:r>
              <a:rPr sz="1000" spc="-25" dirty="0">
                <a:latin typeface="Tahoma"/>
                <a:cs typeface="Tahoma"/>
              </a:rPr>
              <a:t>Solusi</a:t>
            </a:r>
            <a:r>
              <a:rPr sz="1000" dirty="0">
                <a:latin typeface="Tahoma"/>
                <a:cs typeface="Tahoma"/>
              </a:rPr>
              <a:t> </a:t>
            </a:r>
            <a:r>
              <a:rPr sz="1000" spc="-10" dirty="0">
                <a:latin typeface="Tahoma"/>
                <a:cs typeface="Tahoma"/>
              </a:rPr>
              <a:t>ini</a:t>
            </a:r>
            <a:r>
              <a:rPr sz="1000" spc="10" dirty="0">
                <a:latin typeface="Tahoma"/>
                <a:cs typeface="Tahoma"/>
              </a:rPr>
              <a:t> </a:t>
            </a:r>
            <a:r>
              <a:rPr sz="1000" spc="-45" dirty="0">
                <a:latin typeface="Tahoma"/>
                <a:cs typeface="Tahoma"/>
              </a:rPr>
              <a:t>bekerja</a:t>
            </a:r>
            <a:r>
              <a:rPr sz="1000" spc="5" dirty="0">
                <a:latin typeface="Tahoma"/>
                <a:cs typeface="Tahoma"/>
              </a:rPr>
              <a:t> </a:t>
            </a:r>
            <a:r>
              <a:rPr sz="1000" spc="-55" dirty="0">
                <a:latin typeface="Tahoma"/>
                <a:cs typeface="Tahoma"/>
              </a:rPr>
              <a:t>secara</a:t>
            </a:r>
            <a:r>
              <a:rPr sz="1000" spc="5" dirty="0">
                <a:latin typeface="Tahoma"/>
                <a:cs typeface="Tahoma"/>
              </a:rPr>
              <a:t> </a:t>
            </a:r>
            <a:r>
              <a:rPr sz="1000" spc="-15" dirty="0">
                <a:latin typeface="Tahoma"/>
                <a:cs typeface="Tahoma"/>
              </a:rPr>
              <a:t>iteratif.</a:t>
            </a:r>
            <a:endParaRPr sz="1000" dirty="0">
              <a:latin typeface="Tahoma"/>
              <a:cs typeface="Tahoma"/>
            </a:endParaRPr>
          </a:p>
          <a:p>
            <a:pPr marL="144780" indent="-132715">
              <a:lnSpc>
                <a:spcPct val="100000"/>
              </a:lnSpc>
              <a:spcBef>
                <a:spcPts val="355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145415" algn="l"/>
              </a:tabLst>
            </a:pPr>
            <a:r>
              <a:rPr sz="1100" spc="-85" dirty="0">
                <a:latin typeface="Tahoma"/>
                <a:cs typeface="Tahoma"/>
              </a:rPr>
              <a:t>Ide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75" dirty="0">
                <a:latin typeface="Tahoma"/>
                <a:cs typeface="Tahoma"/>
              </a:rPr>
              <a:t>2:</a:t>
            </a:r>
            <a:r>
              <a:rPr sz="1100" spc="114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Rekursi</a:t>
            </a:r>
            <a:endParaRPr sz="1100" dirty="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7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93393" y="221828"/>
            <a:ext cx="182118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5" dirty="0"/>
              <a:t>Contoh</a:t>
            </a:r>
            <a:r>
              <a:rPr spc="120" dirty="0"/>
              <a:t> </a:t>
            </a:r>
            <a:r>
              <a:rPr spc="-10" dirty="0"/>
              <a:t>Solusi</a:t>
            </a:r>
            <a:r>
              <a:rPr spc="120" dirty="0"/>
              <a:t> </a:t>
            </a:r>
            <a:r>
              <a:rPr spc="-10" dirty="0"/>
              <a:t>Iteratif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1029257"/>
            <a:ext cx="3913504" cy="10407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ts val="1275"/>
              </a:lnSpc>
              <a:spcBef>
                <a:spcPts val="90"/>
              </a:spcBef>
              <a:tabLst>
                <a:tab pos="3900170" algn="l"/>
              </a:tabLst>
            </a:pPr>
            <a:r>
              <a:rPr sz="1100" u="sng" spc="-5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Implementasi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4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solusi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6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secara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iteratif</a:t>
            </a:r>
            <a:r>
              <a:rPr sz="1100" u="sng" spc="2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40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cukup</a:t>
            </a:r>
            <a:r>
              <a:rPr sz="1100" u="sng" spc="1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 </a:t>
            </a:r>
            <a:r>
              <a:rPr sz="1100" u="sng" spc="-65" dirty="0">
                <a:uFill>
                  <a:solidFill>
                    <a:srgbClr val="000000"/>
                  </a:solidFill>
                </a:uFill>
                <a:latin typeface="Tahoma"/>
                <a:cs typeface="Tahoma"/>
              </a:rPr>
              <a:t>sederhana:	</a:t>
            </a:r>
            <a:endParaRPr sz="1100" dirty="0">
              <a:latin typeface="Tahoma"/>
              <a:cs typeface="Tahoma"/>
            </a:endParaRPr>
          </a:p>
          <a:p>
            <a:pPr marL="145415" marR="2431415" indent="-133350">
              <a:lnSpc>
                <a:spcPct val="74700"/>
              </a:lnSpc>
              <a:spcBef>
                <a:spcPts val="259"/>
              </a:spcBef>
            </a:pP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40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75" dirty="0">
                <a:latin typeface="PMingLiU"/>
                <a:cs typeface="PMingLiU"/>
              </a:rPr>
              <a:t>faktorial(</a:t>
            </a:r>
            <a:r>
              <a:rPr sz="1000" spc="175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4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30" dirty="0">
                <a:latin typeface="PMingLiU"/>
                <a:cs typeface="PMingLiU"/>
              </a:rPr>
              <a:t>x)</a:t>
            </a:r>
            <a:r>
              <a:rPr sz="1000" spc="245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190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4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75" dirty="0">
                <a:latin typeface="PMingLiU"/>
                <a:cs typeface="PMingLiU"/>
              </a:rPr>
              <a:t>jawaban</a:t>
            </a:r>
            <a:r>
              <a:rPr sz="1000" spc="250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5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1;</a:t>
            </a:r>
            <a:endParaRPr sz="1000" dirty="0">
              <a:latin typeface="PMingLiU"/>
              <a:cs typeface="PMingLiU"/>
            </a:endParaRPr>
          </a:p>
          <a:p>
            <a:pPr marL="278130" marR="1767205" indent="-133350">
              <a:lnSpc>
                <a:spcPct val="74700"/>
              </a:lnSpc>
              <a:spcBef>
                <a:spcPts val="65"/>
              </a:spcBef>
            </a:pPr>
            <a:r>
              <a:rPr sz="1000" spc="155" dirty="0">
                <a:solidFill>
                  <a:srgbClr val="0000FF"/>
                </a:solidFill>
                <a:latin typeface="PMingLiU"/>
                <a:cs typeface="PMingLiU"/>
              </a:rPr>
              <a:t>for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195" dirty="0">
                <a:latin typeface="PMingLiU"/>
                <a:cs typeface="PMingLiU"/>
              </a:rPr>
              <a:t>(</a:t>
            </a:r>
            <a:r>
              <a:rPr sz="1000" spc="195" dirty="0">
                <a:solidFill>
                  <a:srgbClr val="0000FF"/>
                </a:solidFill>
                <a:latin typeface="PMingLiU"/>
                <a:cs typeface="PMingLiU"/>
              </a:rPr>
              <a:t>int</a:t>
            </a:r>
            <a:r>
              <a:rPr sz="1000" spc="254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260" dirty="0">
                <a:latin typeface="PMingLiU"/>
                <a:cs typeface="PMingLiU"/>
              </a:rPr>
              <a:t>i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2;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260" dirty="0">
                <a:latin typeface="PMingLiU"/>
                <a:cs typeface="PMingLiU"/>
              </a:rPr>
              <a:t>i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-10" dirty="0">
                <a:latin typeface="PMingLiU"/>
                <a:cs typeface="PMingLiU"/>
              </a:rPr>
              <a:t>&lt;=</a:t>
            </a:r>
            <a:r>
              <a:rPr sz="1000" spc="10" dirty="0">
                <a:latin typeface="PMingLiU"/>
                <a:cs typeface="PMingLiU"/>
              </a:rPr>
              <a:t> </a:t>
            </a:r>
            <a:r>
              <a:rPr sz="1000" spc="155" dirty="0">
                <a:latin typeface="PMingLiU"/>
                <a:cs typeface="PMingLiU"/>
              </a:rPr>
              <a:t>x;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110" dirty="0">
                <a:latin typeface="PMingLiU"/>
                <a:cs typeface="PMingLiU"/>
              </a:rPr>
              <a:t>i++)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70" dirty="0">
                <a:latin typeface="PMingLiU"/>
                <a:cs typeface="PMingLiU"/>
              </a:rPr>
              <a:t>{ </a:t>
            </a:r>
            <a:r>
              <a:rPr sz="1000" spc="-245" dirty="0">
                <a:latin typeface="PMingLiU"/>
                <a:cs typeface="PMingLiU"/>
              </a:rPr>
              <a:t> </a:t>
            </a:r>
            <a:r>
              <a:rPr sz="1000" spc="75" dirty="0">
                <a:latin typeface="PMingLiU"/>
                <a:cs typeface="PMingLiU"/>
              </a:rPr>
              <a:t>jawaban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20" dirty="0">
                <a:latin typeface="PMingLiU"/>
                <a:cs typeface="PMingLiU"/>
              </a:rPr>
              <a:t>*=</a:t>
            </a:r>
            <a:r>
              <a:rPr sz="1000" spc="254" dirty="0">
                <a:latin typeface="PMingLiU"/>
                <a:cs typeface="PMingLiU"/>
              </a:rPr>
              <a:t> </a:t>
            </a:r>
            <a:r>
              <a:rPr sz="1000" spc="260" dirty="0">
                <a:latin typeface="PMingLiU"/>
                <a:cs typeface="PMingLiU"/>
              </a:rPr>
              <a:t>i;</a:t>
            </a:r>
            <a:endParaRPr sz="1000" dirty="0">
              <a:latin typeface="PMingLiU"/>
              <a:cs typeface="PMingLiU"/>
            </a:endParaRPr>
          </a:p>
          <a:p>
            <a:pPr marL="145415">
              <a:lnSpc>
                <a:spcPts val="81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  <a:p>
            <a:pPr marL="145415">
              <a:lnSpc>
                <a:spcPts val="930"/>
              </a:lnSpc>
            </a:pPr>
            <a:r>
              <a:rPr sz="1000" spc="145" dirty="0">
                <a:solidFill>
                  <a:srgbClr val="0000FF"/>
                </a:solidFill>
                <a:latin typeface="PMingLiU"/>
                <a:cs typeface="PMingLiU"/>
              </a:rPr>
              <a:t>return</a:t>
            </a:r>
            <a:r>
              <a:rPr sz="1000" spc="215" dirty="0">
                <a:solidFill>
                  <a:srgbClr val="0000FF"/>
                </a:solidFill>
                <a:latin typeface="PMingLiU"/>
                <a:cs typeface="PMingLiU"/>
              </a:rPr>
              <a:t> </a:t>
            </a:r>
            <a:r>
              <a:rPr sz="1000" spc="95" dirty="0">
                <a:latin typeface="PMingLiU"/>
                <a:cs typeface="PMingLiU"/>
              </a:rPr>
              <a:t>jawaban;</a:t>
            </a:r>
            <a:endParaRPr sz="1000" dirty="0">
              <a:latin typeface="PMingLiU"/>
              <a:cs typeface="PMingLiU"/>
            </a:endParaRPr>
          </a:p>
          <a:p>
            <a:pPr marL="12700">
              <a:lnSpc>
                <a:spcPts val="1080"/>
              </a:lnSpc>
            </a:pPr>
            <a:r>
              <a:rPr sz="1000" spc="70" dirty="0">
                <a:latin typeface="PMingLiU"/>
                <a:cs typeface="PMingLiU"/>
              </a:rPr>
              <a:t>}</a:t>
            </a:r>
            <a:endParaRPr sz="1000" dirty="0">
              <a:latin typeface="PMingLiU"/>
              <a:cs typeface="PMingLiU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59994" y="2106384"/>
            <a:ext cx="3888104" cy="0"/>
          </a:xfrm>
          <a:custGeom>
            <a:avLst/>
            <a:gdLst/>
            <a:ahLst/>
            <a:cxnLst/>
            <a:rect l="l" t="t" r="r" b="b"/>
            <a:pathLst>
              <a:path w="3888104">
                <a:moveTo>
                  <a:pt x="0" y="0"/>
                </a:moveTo>
                <a:lnTo>
                  <a:pt x="388800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8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79778" y="221828"/>
            <a:ext cx="124904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/>
              <a:t>Solusi</a:t>
            </a:r>
            <a:r>
              <a:rPr spc="90" dirty="0"/>
              <a:t> </a:t>
            </a:r>
            <a:r>
              <a:rPr spc="-10" dirty="0"/>
              <a:t>Rekursif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951964"/>
            <a:ext cx="3756660" cy="120967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i="1" spc="-90" dirty="0">
                <a:latin typeface="Arial"/>
                <a:cs typeface="Arial"/>
              </a:rPr>
              <a:t>Base</a:t>
            </a:r>
            <a:r>
              <a:rPr sz="1100" i="1" spc="15" dirty="0">
                <a:latin typeface="Arial"/>
                <a:cs typeface="Arial"/>
              </a:rPr>
              <a:t> </a:t>
            </a:r>
            <a:r>
              <a:rPr sz="1100" i="1" spc="-120" dirty="0">
                <a:latin typeface="Arial"/>
                <a:cs typeface="Arial"/>
              </a:rPr>
              <a:t>Case</a:t>
            </a:r>
            <a:endParaRPr sz="1100">
              <a:latin typeface="Arial"/>
              <a:cs typeface="Arial"/>
            </a:endParaRPr>
          </a:p>
          <a:p>
            <a:pPr marL="289560" marR="5080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25" dirty="0">
                <a:latin typeface="Tahoma"/>
                <a:cs typeface="Tahoma"/>
              </a:rPr>
              <a:t>Pada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batasan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soal,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nilai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145" dirty="0">
                <a:latin typeface="Arial"/>
                <a:cs typeface="Arial"/>
              </a:rPr>
              <a:t> </a:t>
            </a:r>
            <a:r>
              <a:rPr sz="1100" spc="-45" dirty="0">
                <a:latin typeface="Tahoma"/>
                <a:cs typeface="Tahoma"/>
              </a:rPr>
              <a:t>berkisar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antara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sampai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dengan </a:t>
            </a:r>
            <a:r>
              <a:rPr sz="1100" spc="-3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10.</a:t>
            </a:r>
            <a:endParaRPr sz="1100">
              <a:latin typeface="Tahoma"/>
              <a:cs typeface="Tahoma"/>
            </a:endParaRPr>
          </a:p>
          <a:p>
            <a:pPr marL="289560" indent="-133350">
              <a:lnSpc>
                <a:spcPct val="100000"/>
              </a:lnSpc>
              <a:spcBef>
                <a:spcPts val="33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20" dirty="0">
                <a:latin typeface="Tahoma"/>
                <a:cs typeface="Tahoma"/>
              </a:rPr>
              <a:t>Dari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batasan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tersebut,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kasus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terkecilnya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30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  <a:p>
            <a:pPr marL="289560" marR="106045" indent="-132715">
              <a:lnSpc>
                <a:spcPct val="102600"/>
              </a:lnSpc>
              <a:spcBef>
                <a:spcPts val="300"/>
              </a:spcBef>
              <a:buClr>
                <a:srgbClr val="335F9E"/>
              </a:buClr>
              <a:buSzPct val="90909"/>
              <a:buFont typeface="Verdana"/>
              <a:buChar char="•"/>
              <a:tabLst>
                <a:tab pos="290195" algn="l"/>
              </a:tabLst>
            </a:pPr>
            <a:r>
              <a:rPr sz="1100" spc="-10" dirty="0">
                <a:latin typeface="Tahoma"/>
                <a:cs typeface="Tahoma"/>
              </a:rPr>
              <a:t>Jadi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25" dirty="0">
                <a:latin typeface="Arial"/>
                <a:cs typeface="Arial"/>
              </a:rPr>
              <a:t>N</a:t>
            </a:r>
            <a:r>
              <a:rPr sz="1100" i="1" spc="85" dirty="0">
                <a:latin typeface="Arial"/>
                <a:cs typeface="Arial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1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adalah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i="1" spc="-100" dirty="0">
                <a:latin typeface="Arial"/>
                <a:cs typeface="Arial"/>
              </a:rPr>
              <a:t>base</a:t>
            </a:r>
            <a:r>
              <a:rPr sz="1100" i="1" spc="55" dirty="0">
                <a:latin typeface="Arial"/>
                <a:cs typeface="Arial"/>
              </a:rPr>
              <a:t> </a:t>
            </a:r>
            <a:r>
              <a:rPr sz="1100" i="1" spc="-90" dirty="0">
                <a:latin typeface="Arial"/>
                <a:cs typeface="Arial"/>
              </a:rPr>
              <a:t>case</a:t>
            </a:r>
            <a:r>
              <a:rPr sz="1100" spc="-90" dirty="0">
                <a:latin typeface="Tahoma"/>
                <a:cs typeface="Tahoma"/>
              </a:rPr>
              <a:t>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dan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memang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jelas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diketahui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bahwa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1!</a:t>
            </a:r>
            <a:r>
              <a:rPr sz="1100" spc="140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=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3025495"/>
            <a:ext cx="4608195" cy="430530"/>
            <a:chOff x="0" y="3025495"/>
            <a:chExt cx="4608195" cy="43053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49458" y="3025495"/>
              <a:ext cx="552937" cy="33176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376239"/>
              <a:ext cx="4608000" cy="79761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"/>
              </a:spcBef>
            </a:pPr>
            <a:fld id="{81D60167-4931-47E6-BA6A-407CBD079E47}" type="slidenum">
              <a:rPr dirty="0"/>
              <a:t>9</a:t>
            </a:fld>
            <a:r>
              <a:rPr dirty="0"/>
              <a:t>/24</a:t>
            </a:r>
          </a:p>
        </p:txBody>
      </p:sp>
    </p:spTree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1042</Words>
  <Application>Microsoft Office PowerPoint</Application>
  <PresentationFormat>Custom</PresentationFormat>
  <Paragraphs>149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Gill Sans MT</vt:lpstr>
      <vt:lpstr>Verdana Pro Light</vt:lpstr>
      <vt:lpstr>PMingLiU</vt:lpstr>
      <vt:lpstr>Trebuchet MS</vt:lpstr>
      <vt:lpstr>Calibri</vt:lpstr>
      <vt:lpstr>Verdana</vt:lpstr>
      <vt:lpstr>Arial</vt:lpstr>
      <vt:lpstr>Cambria</vt:lpstr>
      <vt:lpstr>Tahoma</vt:lpstr>
      <vt:lpstr>Office Theme</vt:lpstr>
      <vt:lpstr>PowerPoint Presentation</vt:lpstr>
      <vt:lpstr>Pengenalan Rekursi</vt:lpstr>
      <vt:lpstr>Mengapa Perlu Ada Rekursi</vt:lpstr>
      <vt:lpstr>Strategi Rekursif</vt:lpstr>
      <vt:lpstr>Contoh Soal: Faktorial</vt:lpstr>
      <vt:lpstr>Contoh Soal: Faktorial (lanj.)</vt:lpstr>
      <vt:lpstr>Solusi</vt:lpstr>
      <vt:lpstr>Contoh Solusi Iteratif</vt:lpstr>
      <vt:lpstr>Solusi Rekursif</vt:lpstr>
      <vt:lpstr>Solusi Rekursif (lanj.)</vt:lpstr>
      <vt:lpstr>Contoh Solusi: faktorial rekursif.cpp</vt:lpstr>
      <vt:lpstr>Contoh Solusi: faktorial rekursif.cpp (lanj.)</vt:lpstr>
      <vt:lpstr>Contoh Eksekusi Fungsi</vt:lpstr>
      <vt:lpstr>Contoh Eksekusi Fungsi (lanj.)</vt:lpstr>
      <vt:lpstr>Contoh Eksekusi Fungsi (lanj.)</vt:lpstr>
      <vt:lpstr>Contoh Eksekusi Fungsi (lanj.)</vt:lpstr>
      <vt:lpstr>Contoh Eksekusi Fungsi (lanj.)</vt:lpstr>
      <vt:lpstr>Contoh Eksekusi Fungsi (lanj.)</vt:lpstr>
      <vt:lpstr>Contoh Eksekusi Fungsi (lanj.)</vt:lpstr>
      <vt:lpstr>Contoh Eksekusi Fungsi (lanj.)</vt:lpstr>
      <vt:lpstr>Contoh Eksekusi Fungsi (lanj.)</vt:lpstr>
      <vt:lpstr>Contoh Eksekusi Fungsi (lanj.)</vt:lpstr>
      <vt:lpstr>Kompleksitas Solusi</vt:lpstr>
      <vt:lpstr>Materi Selanjutnya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Pengenalan rekursi</dc:title>
  <dc:creator>Tim Olimpiade Komputer Indonesia</dc:creator>
  <cp:lastModifiedBy>adithairun</cp:lastModifiedBy>
  <cp:revision>1</cp:revision>
  <dcterms:created xsi:type="dcterms:W3CDTF">2021-02-25T20:41:28Z</dcterms:created>
  <dcterms:modified xsi:type="dcterms:W3CDTF">2021-05-31T12:10:17Z</dcterms:modified>
</cp:coreProperties>
</file>